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2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showOutlineIcons="0">
    <p:restoredLeft sz="17973" autoAdjust="0"/>
    <p:restoredTop sz="92652" autoAdjust="0"/>
  </p:normalViewPr>
  <p:slideViewPr>
    <p:cSldViewPr snapToGrid="0">
      <p:cViewPr varScale="1">
        <p:scale>
          <a:sx n="67" d="100"/>
          <a:sy n="67" d="100"/>
        </p:scale>
        <p:origin x="-74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tableStyles" Target="tableStyles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1049015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C3A33AF7-F704-428E-8A8C-76179F1E696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9016" name="Slide Image Placeholder 3"/>
          <p:cNvSpPr>
            <a:spLocks noChangeAspect="1" noRot="1" noGrp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  <a:p>
            <a:endParaRPr lang="en-US"/>
          </a:p>
        </p:txBody>
      </p:sp>
      <p:sp>
        <p:nvSpPr>
          <p:cNvPr id="1049017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18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019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13662D73-6270-4E8C-8C5D-EE9FC00B26E8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_rels/notesSlide5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</file>

<file path=ppt/notesSlides/_rels/notesSlide57.xml.rels><?xml version="1.0" encoding="UTF-8" standalone="yes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</file>

<file path=ppt/notesSlides/_rels/notesSlide58.xml.rels><?xml version="1.0" encoding="UTF-8" standalone="yes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</file>

<file path=ppt/notesSlides/_rels/notesSlide59.xml.rels><?xml version="1.0" encoding="UTF-8" standalone="yes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60.xml.rels><?xml version="1.0" encoding="UTF-8" standalone="yes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</file>

<file path=ppt/notesSlides/_rels/notesSlide61.xml.rels><?xml version="1.0" encoding="UTF-8" standalone="yes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</file>

<file path=ppt/notesSlides/_rels/notesSlide62.xml.rels><?xml version="1.0" encoding="UTF-8" standalone="yes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</file>

<file path=ppt/notesSlides/_rels/notesSlide63.xml.rels><?xml version="1.0" encoding="UTF-8" standalone="yes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</file>

<file path=ppt/notesSlides/_rels/notesSlide64.xml.rels><?xml version="1.0" encoding="UTF-8" standalone="yes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</file>

<file path=ppt/notesSlides/_rels/notesSlide65.xml.rels><?xml version="1.0" encoding="UTF-8" standalone="yes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</file>

<file path=ppt/notesSlides/_rels/notesSlide66.xml.rels><?xml version="1.0" encoding="UTF-8" standalone="yes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</file>

<file path=ppt/notesSlides/_rels/notesSlide6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</file>

<file path=ppt/notesSlides/_rels/notesSlide68.xml.rels><?xml version="1.0" encoding="UTF-8" standalone="yes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</file>

<file path=ppt/notesSlides/_rels/notesSlide69.xml.rels><?xml version="1.0" encoding="UTF-8" standalone="yes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70.xml.rels><?xml version="1.0" encoding="UTF-8" standalone="yes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</file>

<file path=ppt/notesSlides/_rels/notesSlide71.xml.rels><?xml version="1.0" encoding="UTF-8" standalone="yes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</file>

<file path=ppt/notesSlides/_rels/notesSlide72.xml.rels><?xml version="1.0" encoding="UTF-8" standalone="yes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58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59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D88F3F08-42D5-4265-9FEF-C6FB450A1AD7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46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47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67136FDD-4EB0-43CF-99DE-B55139A9DDE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51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52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3B6FAB9-CCC0-416C-A6E6-E8732200106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56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57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691347A8-B0FC-4BE1-B6A6-937C28BA5C0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62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63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19ABE68B-58C3-4DB0-9805-490460B5D1A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7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7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F7BBE93C-B047-49ED-BA98-E5832FB94241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76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77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4547BE9E-7396-4964-A3B1-00872FBB90B6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8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8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BD25422A-BE83-446A-96B0-0ED3E311A4FC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88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89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E565455-1DF6-47BE-A552-E7954E4CCECA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93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9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044A68AA-8243-4488-82C7-B8C987A75CB9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98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99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DE85505-FF48-46CA-9A9C-B4D7B95783F2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59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0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F3D7C2C-6B79-4248-9AAA-7A4180B634D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03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0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AA918BE-748B-4F11-B4FB-73C0B7750FA8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08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09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28B08277-4074-4FDB-AF35-0340AE3A62F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1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1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3AEEA339-77CC-4C9C-9F70-D2E13575F68C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2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2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E7DB8889-1223-433B-8CF1-66F3C544B97A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2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2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6D64891C-80E2-45FB-9E8E-6128EDCAD6B6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3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3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6C9F229A-F596-45E8-9D7A-713E3192766E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3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3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D2A8563-66DD-4D37-B39F-16277786004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4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4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D1A32849-228E-4DEC-802B-51FDC78B05DE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4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4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DAEC4C1C-DBBF-44AF-9654-EDA029CB51DF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5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5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38DC8BD5-BBD3-4ED0-8B53-47D7018E0867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04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05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BCBD08D-7C8B-41C9-81C9-6C4340210F8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5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5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3016C2AE-37ED-46C0-92C7-1656042F07C8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6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6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B2C20440-1EC1-40EB-92C9-251DDCB58772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6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6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0CF039E4-6274-4562-A2AC-F432B68A633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7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7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08EE761C-E56C-428E-9AD7-282DA387FCAE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7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7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010D6C4B-29A6-4AD3-8FC7-E0FC9D4DD005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8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8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7E05909E-0144-43AA-B492-5425BA4226D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8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8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2C8A59B-9075-424F-B149-453095D49C99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9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9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67277EC2-850F-427A-AAFB-D1FE993441C5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79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79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929CEE9-B3B6-4FFC-A951-6AB2A07F4A82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0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0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A04042C-843C-48E3-8FD0-156F49D691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0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1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4FAB707C-7A51-4055-8E0E-74B17C19CF7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0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0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24D35E74-CD21-466C-9BCF-DD7FADCF02E3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1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1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130EE09C-55E1-4D69-B288-449F6274D5AB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1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1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42BDF9FC-5BF2-44AE-AD86-C3B272A09451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2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2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DAEC1D4-BFF1-46AE-A4FB-0F833816A4FC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2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2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D0D3B6BB-7E77-4C12-9602-7CBF5F2DAF6C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3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3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F2C3A61-323F-4EAB-A63A-4F60C19CA335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3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3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38D08D8E-60A3-473B-8D6A-0B2624E7F7E2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4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4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6CC0A57-60CF-4A81-8756-C19B8863DFE7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4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4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3D1AABAC-40AA-4650-9031-80BC68DDA111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5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5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4A6197DD-E1C4-4AD0-AE9A-07D85FB64AA2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16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17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970E52F2-1A56-475E-B14E-9292ABDA434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5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5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C38FFDD-37E8-4062-809E-C8DF559A3D5D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6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6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2D4F22C0-39F7-4C9F-939D-6361D1A8AB6B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6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6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4E209CEF-7F07-4A9E-91D0-962C987E11AA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7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7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49EAE7C-8BE5-43BC-BC2F-4AFF49D9B90E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7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7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B3C6E107-1EDC-4064-B026-D3EFC92BA638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8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8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4D9485A-C758-4648-80B8-801EF23E929E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8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8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9A485C4F-5678-464C-B7E1-BDF77714BA8C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9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9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35A5D0F3-A3D4-4FCA-A732-399EDCEE5EEA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89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89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78BD93EC-830D-41E5-90D8-04F52EB6E8B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0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0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B2DFB401-FC54-4470-BD02-039C022A786D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22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23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F1CB5485-E042-4B4B-B6F4-291A09FADDB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0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0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B5DD717-67F6-4A25-AF46-288F5D7C171E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10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11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E22739B-1568-4C2E-BFF0-97336EDD0929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15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16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CE7BAFDE-B9B3-4E09-A6CA-16DBA1634487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23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2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9CDD9206-44B0-47B4-902C-05DC6594F9F8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28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29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FA3282FC-5067-49C7-A467-CD0F8B9C526E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33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3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8FA7C759-6DAC-4ABB-B19C-36838F102C87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7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38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39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64ED5DD8-F8B7-43E8-9869-8C37ED5469E3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2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43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4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0A4EABA-09A5-4767-9BAD-A844E1FE3D39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7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48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49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6E23F203-6F05-4A88-A076-78FEBC48905C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2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53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5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559BB9DD-4862-4C2D-9B6E-67247B13D761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29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30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F9B09EF8-9964-47DC-AC84-1B8DA481A3C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7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58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59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0CBB1BDD-3CB4-49E8-81FD-D24ECA837DA4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63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6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2A5F9C2-7EC6-4377-A196-24CA390833D8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7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68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969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E687929A-2DEB-4F39-992C-43B1036A2F2A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36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37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A4FCCD63-E5A2-4796-9272-05B9934C276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Slide Image Placeholder 1"/>
          <p:cNvSpPr>
            <a:spLocks noChangeAspect="1" noRot="1" noGrp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641" name="Text Placeholder 2"/>
          <p:cNvSpPr>
            <a:spLocks noGrp="1" noEditPoints="1"/>
          </p:cNvSpPr>
          <p:nvPr>
            <p:ph type="body" idx="3"/>
          </p:nvPr>
        </p:nvSpPr>
        <p:spPr>
          <a:prstGeom prst="rect"/>
        </p:spPr>
        <p:txBody>
          <a:bodyPr/>
          <a:p>
            <a:endParaRPr lang="en-US"/>
          </a:p>
        </p:txBody>
      </p:sp>
      <p:sp>
        <p:nvSpPr>
          <p:cNvPr id="1048642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/>
        </p:spPr>
        <p:txBody>
          <a:bodyPr/>
          <a:p>
            <a:fld id="{7B4C91C5-DBFB-48E5-A7DA-92CEE12C0C18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8584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982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83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8984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85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Title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971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2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8973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74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92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3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8594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5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3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Title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7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88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8989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90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3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992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93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94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8995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96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3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Title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998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99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00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1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02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9003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04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7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918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8919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20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9006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07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3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8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09" name="Content Placeholder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10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11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9012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13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76" name="Picture Placeholder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48977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8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8979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80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1048579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gif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4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5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6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1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2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4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5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6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9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0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1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4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5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6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9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0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1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2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4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5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6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7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8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9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0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1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 noEditPoints="1"/>
          </p:cNvSpPr>
          <p:nvPr>
            <p:ph type="ctrTitle"/>
          </p:nvPr>
        </p:nvSpPr>
        <p:spPr/>
        <p:txBody>
          <a:bodyPr/>
          <a:p>
            <a:r>
              <a:rPr b="1" sz="7200" lang="en-US"/>
              <a:t>Enzymes</a:t>
            </a:r>
          </a:p>
          <a:p>
            <a:endParaRPr lang="en-US"/>
          </a:p>
        </p:txBody>
      </p:sp>
      <p:sp>
        <p:nvSpPr>
          <p:cNvPr id="1048587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938738"/>
          </a:xfrm>
        </p:spPr>
        <p:txBody>
          <a:bodyPr>
            <a:normAutofit/>
          </a:bodyPr>
          <a:p>
            <a:r>
              <a:rPr sz="4000" lang="en-US"/>
              <a:t>By: Dr. Kalpana Jorasia</a:t>
            </a:r>
          </a:p>
          <a:p>
            <a:r>
              <a:rPr sz="4000" lang="en-US"/>
              <a:t>(Assistant Professor)</a:t>
            </a:r>
          </a:p>
          <a:p>
            <a:r>
              <a:rPr sz="4000" lang="en-US"/>
              <a:t>(Veterinary Biochemistry)</a:t>
            </a:r>
          </a:p>
          <a:p/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>
            <a:normAutofit/>
          </a:bodyPr>
          <a:p>
            <a:r>
              <a:rPr b="1" dirty="0" sz="3200" lang="en-US" smtClean="0">
                <a:latin typeface="Garamond" pitchFamily="18" charset="0"/>
              </a:rPr>
              <a:t>Properties Of Enzymes</a:t>
            </a:r>
            <a:endParaRPr b="1" dirty="0" sz="3200" lang="en-IN">
              <a:latin typeface="Garamond" pitchFamily="18" charset="0"/>
            </a:endParaRPr>
          </a:p>
        </p:txBody>
      </p:sp>
      <p:sp>
        <p:nvSpPr>
          <p:cNvPr id="1048632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7293429" cy="5638800"/>
          </a:xfrm>
        </p:spPr>
        <p:txBody>
          <a:bodyPr>
            <a:normAutofit lnSpcReduction="10000"/>
          </a:bodyPr>
          <a:p>
            <a:pPr algn="just">
              <a:lnSpc>
                <a:spcPct val="150000"/>
              </a:lnSpc>
            </a:pPr>
            <a:r>
              <a:rPr dirty="0" sz="2300" lang="en-IN" smtClean="0">
                <a:latin typeface="Garamond" pitchFamily="18" charset="0"/>
              </a:rPr>
              <a:t>The functional unit of the enzyme is known as </a:t>
            </a:r>
            <a:r>
              <a:rPr b="1" dirty="0" sz="2300" lang="en-IN" err="1" smtClean="0">
                <a:latin typeface="Garamond" pitchFamily="18" charset="0"/>
              </a:rPr>
              <a:t>holoenzyme</a:t>
            </a:r>
            <a:r>
              <a:rPr b="1" dirty="0" sz="2300" lang="en-IN" smtClean="0">
                <a:latin typeface="Garamond" pitchFamily="18" charset="0"/>
              </a:rPr>
              <a:t>.</a:t>
            </a:r>
            <a:r>
              <a:rPr dirty="0" sz="2300" lang="en-IN" smtClean="0">
                <a:latin typeface="Garamond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dirty="0" sz="2300" lang="en-IN" err="1" smtClean="0">
                <a:latin typeface="Garamond" pitchFamily="18" charset="0"/>
              </a:rPr>
              <a:t>Holoenzyme</a:t>
            </a:r>
            <a:r>
              <a:rPr dirty="0" sz="2300" lang="en-IN" smtClean="0">
                <a:latin typeface="Garamond" pitchFamily="18" charset="0"/>
              </a:rPr>
              <a:t> made up of </a:t>
            </a:r>
            <a:r>
              <a:rPr b="1" dirty="0" sz="2300" lang="en-IN" err="1" smtClean="0">
                <a:solidFill>
                  <a:srgbClr val="FF0000"/>
                </a:solidFill>
                <a:latin typeface="Garamond" pitchFamily="18" charset="0"/>
              </a:rPr>
              <a:t>apoenzyme</a:t>
            </a:r>
            <a:r>
              <a:rPr b="1" dirty="0" sz="2300" lang="en-IN" smtClean="0">
                <a:solidFill>
                  <a:srgbClr val="FF0000"/>
                </a:solidFill>
                <a:latin typeface="Garamond" pitchFamily="18" charset="0"/>
              </a:rPr>
              <a:t> (protein part) and coenzyme (non-protein organic part).</a:t>
            </a:r>
          </a:p>
          <a:p>
            <a:pPr algn="just">
              <a:lnSpc>
                <a:spcPct val="150000"/>
              </a:lnSpc>
            </a:pPr>
            <a:r>
              <a:rPr dirty="0" sz="2300" lang="en-IN" smtClean="0">
                <a:latin typeface="Garamond" pitchFamily="18" charset="0"/>
              </a:rPr>
              <a:t>The term </a:t>
            </a:r>
            <a:r>
              <a:rPr b="1" dirty="0" sz="2300" lang="en-IN" smtClean="0">
                <a:latin typeface="Garamond" pitchFamily="18" charset="0"/>
              </a:rPr>
              <a:t>prosthetic group </a:t>
            </a:r>
            <a:r>
              <a:rPr dirty="0" sz="2300" lang="en-IN" smtClean="0">
                <a:latin typeface="Garamond" pitchFamily="18" charset="0"/>
              </a:rPr>
              <a:t>is used when the </a:t>
            </a:r>
            <a:r>
              <a:rPr b="1" dirty="0" sz="2300" lang="en-IN" smtClean="0">
                <a:latin typeface="Garamond" pitchFamily="18" charset="0"/>
              </a:rPr>
              <a:t>non-protein moiety covalently</a:t>
            </a:r>
            <a:r>
              <a:rPr dirty="0" sz="2300" lang="en-IN" smtClean="0">
                <a:latin typeface="Garamond" pitchFamily="18" charset="0"/>
              </a:rPr>
              <a:t> binds with the </a:t>
            </a:r>
            <a:r>
              <a:rPr dirty="0" sz="2300" lang="en-IN" err="1" smtClean="0">
                <a:latin typeface="Garamond" pitchFamily="18" charset="0"/>
              </a:rPr>
              <a:t>apoenzyme</a:t>
            </a:r>
            <a:r>
              <a:rPr dirty="0" sz="2300" lang="en-IN" smtClean="0">
                <a:latin typeface="Garamond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dirty="0" sz="2300" lang="en-IN" smtClean="0">
                <a:latin typeface="Garamond" pitchFamily="18" charset="0"/>
              </a:rPr>
              <a:t>The </a:t>
            </a:r>
            <a:r>
              <a:rPr b="1" dirty="0" sz="2300" lang="en-IN" smtClean="0">
                <a:latin typeface="Garamond" pitchFamily="18" charset="0"/>
              </a:rPr>
              <a:t>coenzyme</a:t>
            </a:r>
            <a:r>
              <a:rPr dirty="0" sz="2300" lang="en-IN" smtClean="0">
                <a:latin typeface="Garamond" pitchFamily="18" charset="0"/>
              </a:rPr>
              <a:t> can be </a:t>
            </a:r>
            <a:r>
              <a:rPr b="1" dirty="0" sz="2300" lang="en-IN" smtClean="0">
                <a:latin typeface="Garamond" pitchFamily="18" charset="0"/>
              </a:rPr>
              <a:t>separated by dialysis </a:t>
            </a:r>
            <a:r>
              <a:rPr dirty="0" sz="2300" lang="en-IN" smtClean="0">
                <a:latin typeface="Garamond" pitchFamily="18" charset="0"/>
              </a:rPr>
              <a:t>from the enzyme.</a:t>
            </a:r>
          </a:p>
          <a:p>
            <a:pPr algn="just">
              <a:lnSpc>
                <a:spcPct val="150000"/>
              </a:lnSpc>
            </a:pPr>
            <a:r>
              <a:rPr dirty="0" sz="2300" lang="en-IN" smtClean="0">
                <a:latin typeface="Garamond" pitchFamily="18" charset="0"/>
              </a:rPr>
              <a:t>The </a:t>
            </a:r>
            <a:r>
              <a:rPr b="1" dirty="0" sz="2300" lang="en-IN" smtClean="0">
                <a:latin typeface="Garamond" pitchFamily="18" charset="0"/>
              </a:rPr>
              <a:t>prosthetic group cannot be separated </a:t>
            </a:r>
            <a:r>
              <a:rPr dirty="0" sz="2300" lang="en-IN" smtClean="0">
                <a:latin typeface="Garamond" pitchFamily="18" charset="0"/>
              </a:rPr>
              <a:t>by dialysis from the enzyme.</a:t>
            </a:r>
            <a:endParaRPr dirty="0" sz="2300" lang="en-IN">
              <a:latin typeface="Garamond" pitchFamily="18" charset="0"/>
            </a:endParaRPr>
          </a:p>
        </p:txBody>
      </p:sp>
      <p:pic>
        <p:nvPicPr>
          <p:cNvPr id="2097159" name="Picture 2" descr="C:\Users\hp\Desktop\Holoenzyme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8059784" y="1263923"/>
            <a:ext cx="3866606" cy="4351338"/>
          </a:xfrm>
          <a:prstGeom prst="rect"/>
          <a:noFill/>
        </p:spPr>
      </p:pic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34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76348"/>
            <a:ext cx="12192000" cy="6705303"/>
          </a:xfrm>
          <a:prstGeom prst="rect"/>
        </p:spPr>
      </p:pic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39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622954"/>
          </a:xfrm>
          <a:prstGeom prst="rect"/>
        </p:spPr>
      </p:pic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44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273748"/>
            <a:ext cx="12192000" cy="6691377"/>
          </a:xfrm>
          <a:prstGeom prst="rect"/>
        </p:spPr>
      </p:pic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49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610024"/>
          </a:xfrm>
          <a:prstGeom prst="rect"/>
        </p:spPr>
      </p:pic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54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-84922" y="0"/>
            <a:ext cx="12276922" cy="7114915"/>
          </a:xfrm>
          <a:prstGeom prst="rect"/>
        </p:spPr>
      </p:pic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59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35130" y="203307"/>
            <a:ext cx="10293533" cy="6380374"/>
          </a:xfrm>
          <a:prstGeom prst="rect"/>
        </p:spPr>
      </p:pic>
      <p:pic>
        <p:nvPicPr>
          <p:cNvPr id="2097166" name="Picture 2" descr="C:\Users\hp\Desktop\07C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6908074" y="3709851"/>
            <a:ext cx="4979125" cy="2960914"/>
          </a:xfrm>
          <a:prstGeom prst="rect"/>
          <a:noFill/>
        </p:spPr>
      </p:pic>
      <p:sp>
        <p:nvSpPr>
          <p:cNvPr id="1048660" name="TextBox 6"/>
          <p:cNvSpPr txBox="1"/>
          <p:nvPr/>
        </p:nvSpPr>
        <p:spPr>
          <a:xfrm>
            <a:off x="1541417" y="5016137"/>
            <a:ext cx="3487783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600" lang="en-US" smtClean="0">
                <a:solidFill>
                  <a:srgbClr val="FF0000"/>
                </a:solidFill>
              </a:rPr>
              <a:t>Straight line</a:t>
            </a:r>
            <a:endParaRPr b="1" dirty="0" sz="36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>
            <a:normAutofit/>
          </a:bodyPr>
          <a:p>
            <a:r>
              <a:rPr b="1" dirty="0" sz="3000" lang="en-IN" smtClean="0">
                <a:latin typeface="Garamond" pitchFamily="18" charset="0"/>
              </a:rPr>
              <a:t>Concentration of substrate</a:t>
            </a:r>
            <a:endParaRPr b="1" dirty="0" sz="3000" lang="en-IN">
              <a:latin typeface="Garamond" pitchFamily="18" charset="0"/>
            </a:endParaRPr>
          </a:p>
        </p:txBody>
      </p:sp>
      <p:sp>
        <p:nvSpPr>
          <p:cNvPr id="1048665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2362200"/>
          </a:xfrm>
        </p:spPr>
        <p:txBody>
          <a:bodyPr>
            <a:noAutofit/>
          </a:bodyPr>
          <a:p>
            <a:pPr algn="just">
              <a:lnSpc>
                <a:spcPct val="150000"/>
              </a:lnSpc>
            </a:pPr>
            <a:r>
              <a:rPr dirty="0" lang="en-IN" smtClean="0">
                <a:latin typeface="Garamond" pitchFamily="18" charset="0"/>
              </a:rPr>
              <a:t>Increase in substrate concentration gradually increases velocity of enzyme reaction within limited range. </a:t>
            </a:r>
          </a:p>
          <a:p>
            <a:pPr algn="just">
              <a:lnSpc>
                <a:spcPct val="150000"/>
              </a:lnSpc>
            </a:pPr>
            <a:r>
              <a:rPr b="1" dirty="0" lang="en-IN" smtClean="0">
                <a:solidFill>
                  <a:srgbClr val="FF0000"/>
                </a:solidFill>
                <a:latin typeface="Garamond" pitchFamily="18" charset="0"/>
              </a:rPr>
              <a:t>A rectangular hyperbola </a:t>
            </a:r>
            <a:r>
              <a:rPr dirty="0" lang="en-IN" smtClean="0">
                <a:latin typeface="Garamond" pitchFamily="18" charset="0"/>
              </a:rPr>
              <a:t>is obtained when velocity plotted against substrate concentration.</a:t>
            </a:r>
          </a:p>
        </p:txBody>
      </p:sp>
      <p:pic>
        <p:nvPicPr>
          <p:cNvPr id="2097167" name="Picture 2" descr="C:\Users\hp\Desktop\07D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4409441" y="3712028"/>
            <a:ext cx="5486399" cy="2895600"/>
          </a:xfrm>
          <a:prstGeom prst="rect"/>
          <a:noFill/>
        </p:spPr>
      </p:pic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6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6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-26126" y="0"/>
            <a:ext cx="12192000" cy="7162524"/>
          </a:xfrm>
          <a:prstGeom prst="rect"/>
        </p:spPr>
      </p:pic>
      <p:sp>
        <p:nvSpPr>
          <p:cNvPr id="1048668" name="TextBox 4"/>
          <p:cNvSpPr txBox="1"/>
          <p:nvPr/>
        </p:nvSpPr>
        <p:spPr>
          <a:xfrm>
            <a:off x="8569234" y="1384663"/>
            <a:ext cx="2939143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mtClean="0">
                <a:solidFill>
                  <a:srgbClr val="FF0000"/>
                </a:solidFill>
              </a:rPr>
              <a:t>Brig’s constant</a:t>
            </a:r>
            <a:endParaRPr b="1" dirty="0" sz="32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7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4872445"/>
            <a:ext cx="10515600" cy="1304517"/>
          </a:xfrm>
          <a:prstGeom prst="rect"/>
        </p:spPr>
        <p:txBody>
          <a:bodyPr>
            <a:normAutofit/>
          </a:bodyPr>
          <a:p>
            <a:r>
              <a:rPr dirty="0" lang="en-US" smtClean="0"/>
              <a:t>It indicates that half of the enzyme molecules(50%) are bound with the substrate molecules when the substrate concentration equals the Km value</a:t>
            </a:r>
            <a:r>
              <a:rPr dirty="0" lang="en-US" smtClean="0"/>
              <a:t>.</a:t>
            </a:r>
          </a:p>
          <a:p>
            <a:r>
              <a:rPr dirty="0" lang="en-US" smtClean="0"/>
              <a:t>Km value is not dependent on the concentration of enzyme.</a:t>
            </a:r>
          </a:p>
        </p:txBody>
      </p:sp>
      <p:pic>
        <p:nvPicPr>
          <p:cNvPr id="209716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61257" y="187436"/>
            <a:ext cx="11652069" cy="4619695"/>
          </a:xfrm>
          <a:prstGeom prst="rect"/>
        </p:spPr>
      </p:pic>
      <p:sp>
        <p:nvSpPr>
          <p:cNvPr id="1048674" name="TextBox 4"/>
          <p:cNvSpPr txBox="1"/>
          <p:nvPr/>
        </p:nvSpPr>
        <p:spPr>
          <a:xfrm>
            <a:off x="8321040" y="1580606"/>
            <a:ext cx="2103120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mtClean="0">
                <a:solidFill>
                  <a:srgbClr val="FF0000"/>
                </a:solidFill>
              </a:rPr>
              <a:t>Km= [S]</a:t>
            </a:r>
            <a:endParaRPr b="1" dirty="0" sz="32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59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12556" y="0"/>
            <a:ext cx="11966890" cy="6749634"/>
          </a:xfrm>
          <a:prstGeom prst="rect"/>
        </p:spPr>
      </p:pic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dirty="0" lang="en-IN"/>
          </a:p>
        </p:txBody>
      </p:sp>
      <p:sp>
        <p:nvSpPr>
          <p:cNvPr id="1048679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00599"/>
          </a:xfrm>
        </p:spPr>
        <p:txBody>
          <a:bodyPr>
            <a:normAutofit/>
          </a:bodyPr>
          <a:p>
            <a:pPr algn="just">
              <a:lnSpc>
                <a:spcPct val="150000"/>
              </a:lnSpc>
            </a:pPr>
            <a:r>
              <a:rPr dirty="0" sz="2300" lang="en-IN" smtClean="0">
                <a:latin typeface="Garamond" pitchFamily="18" charset="0"/>
              </a:rPr>
              <a:t>When the velocity of the reaction is almost proportional to the substrate concentration( i.e. [S] is less than Km).</a:t>
            </a:r>
          </a:p>
          <a:p>
            <a:pPr algn="just">
              <a:lnSpc>
                <a:spcPct val="150000"/>
              </a:lnSpc>
            </a:pPr>
            <a:r>
              <a:rPr dirty="0" sz="2300" lang="en-IN" smtClean="0">
                <a:latin typeface="Garamond" pitchFamily="18" charset="0"/>
              </a:rPr>
              <a:t>The rate of reaction is said to be </a:t>
            </a:r>
            <a:r>
              <a:rPr dirty="0" sz="2300" lang="en-IN" smtClean="0">
                <a:solidFill>
                  <a:srgbClr val="FF0000"/>
                </a:solidFill>
                <a:latin typeface="Garamond" pitchFamily="18" charset="0"/>
              </a:rPr>
              <a:t>first order </a:t>
            </a:r>
            <a:r>
              <a:rPr dirty="0" sz="2300" lang="en-IN" smtClean="0">
                <a:latin typeface="Garamond" pitchFamily="18" charset="0"/>
              </a:rPr>
              <a:t>with respect to substrate. </a:t>
            </a:r>
          </a:p>
          <a:p>
            <a:pPr algn="just">
              <a:lnSpc>
                <a:spcPct val="150000"/>
              </a:lnSpc>
            </a:pPr>
            <a:r>
              <a:rPr dirty="0" sz="2300" lang="en-IN" smtClean="0">
                <a:latin typeface="Garamond" pitchFamily="18" charset="0"/>
              </a:rPr>
              <a:t>When [S] is much greater than Km rate of reaction is independent of substrate concentration. </a:t>
            </a:r>
          </a:p>
          <a:p>
            <a:pPr algn="just">
              <a:lnSpc>
                <a:spcPct val="150000"/>
              </a:lnSpc>
            </a:pPr>
            <a:r>
              <a:rPr dirty="0" sz="2300" lang="en-IN" smtClean="0">
                <a:latin typeface="Garamond" pitchFamily="18" charset="0"/>
              </a:rPr>
              <a:t>Reaction is said to be </a:t>
            </a:r>
            <a:r>
              <a:rPr dirty="0" sz="2300" lang="en-IN" smtClean="0">
                <a:solidFill>
                  <a:srgbClr val="FF0000"/>
                </a:solidFill>
                <a:latin typeface="Garamond" pitchFamily="18" charset="0"/>
              </a:rPr>
              <a:t>zero order.</a:t>
            </a:r>
          </a:p>
          <a:p>
            <a:pPr algn="just"/>
            <a:endParaRPr dirty="0" sz="2300" lang="en-IN">
              <a:latin typeface="Garamond" pitchFamily="18" charset="0"/>
            </a:endParaRPr>
          </a:p>
        </p:txBody>
      </p:sp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Title 1"/>
          <p:cNvSpPr>
            <a:spLocks noGrp="1" noEditPoints="1"/>
          </p:cNvSpPr>
          <p:nvPr>
            <p:ph type="title"/>
          </p:nvPr>
        </p:nvSpPr>
        <p:spPr>
          <a:xfrm flipV="1">
            <a:off x="838200" y="1690688"/>
            <a:ext cx="10515600" cy="3573643"/>
          </a:xfrm>
          <a:prstGeom prst="rect"/>
        </p:spPr>
        <p:txBody>
          <a:bodyPr/>
          <a:p>
            <a:r>
              <a:rPr dirty="0" lang="en-US" smtClean="0"/>
              <a:t>t</a:t>
            </a:r>
          </a:p>
        </p:txBody>
      </p:sp>
      <p:sp>
        <p:nvSpPr>
          <p:cNvPr id="1048681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>
            <a:normAutofit/>
          </a:bodyPr>
          <a:p>
            <a:pPr>
              <a:buNone/>
            </a:pPr>
            <a:r>
              <a:rPr dirty="0" sz="1200" lang="en-US" err="1" smtClean="0"/>
              <a:t>tttttthwshqhqsq</a:t>
            </a:r>
            <a:endParaRPr sz="1200"/>
          </a:p>
        </p:txBody>
      </p:sp>
      <p:pic>
        <p:nvPicPr>
          <p:cNvPr id="209717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74978" y="0"/>
            <a:ext cx="9112301" cy="5766772"/>
          </a:xfrm>
          <a:prstGeom prst="rect"/>
        </p:spPr>
      </p:pic>
      <p:pic>
        <p:nvPicPr>
          <p:cNvPr id="2097171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7477569" y="3613149"/>
            <a:ext cx="3850105" cy="2464067"/>
          </a:xfrm>
          <a:prstGeom prst="rect"/>
        </p:spPr>
      </p:pic>
      <p:sp>
        <p:nvSpPr>
          <p:cNvPr id="1048682" name="TextBox 5"/>
          <p:cNvSpPr txBox="1"/>
          <p:nvPr/>
        </p:nvSpPr>
        <p:spPr>
          <a:xfrm>
            <a:off x="744583" y="5917474"/>
            <a:ext cx="11336786" cy="46166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400" lang="en-US" smtClean="0">
                <a:solidFill>
                  <a:srgbClr val="FF0000"/>
                </a:solidFill>
              </a:rPr>
              <a:t>The double reciprocal plot is useful in understanding the effect of various inhibitors</a:t>
            </a:r>
            <a:endParaRPr b="1" dirty="0" sz="24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pic>
        <p:nvPicPr>
          <p:cNvPr id="209717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"/>
            <a:ext cx="8477794" cy="6858000"/>
          </a:xfrm>
          <a:prstGeom prst="rect"/>
        </p:spPr>
      </p:pic>
      <p:pic>
        <p:nvPicPr>
          <p:cNvPr id="2097173" name="Picture 2" descr="C:\Users\hp\Desktop\enzyme temp.gif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7628708" y="1149530"/>
            <a:ext cx="4563291" cy="3722915"/>
          </a:xfrm>
          <a:prstGeom prst="rect"/>
          <a:noFill/>
        </p:spPr>
      </p:pic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Content Placeholder 2"/>
          <p:cNvSpPr>
            <a:spLocks noGrp="1"/>
          </p:cNvSpPr>
          <p:nvPr>
            <p:ph idx="1"/>
          </p:nvPr>
        </p:nvSpPr>
        <p:spPr>
          <a:xfrm>
            <a:off x="609600" y="838201"/>
            <a:ext cx="10972800" cy="4525963"/>
          </a:xfrm>
        </p:spPr>
        <p:txBody>
          <a:bodyPr>
            <a:normAutofit/>
          </a:bodyPr>
          <a:p>
            <a:pPr algn="just"/>
            <a:r>
              <a:rPr dirty="0" sz="2300" lang="en-IN" smtClean="0">
                <a:latin typeface="Garamond" pitchFamily="18" charset="0"/>
              </a:rPr>
              <a:t>In general, when the enzymes are exposed to a temperature above 50ºC undergo </a:t>
            </a:r>
            <a:r>
              <a:rPr dirty="0" sz="2300" lang="en-IN" err="1" smtClean="0">
                <a:latin typeface="Garamond" pitchFamily="18" charset="0"/>
              </a:rPr>
              <a:t>denaturation</a:t>
            </a:r>
            <a:r>
              <a:rPr dirty="0" sz="2300" lang="en-IN" smtClean="0">
                <a:latin typeface="Garamond" pitchFamily="18" charset="0"/>
              </a:rPr>
              <a:t>.</a:t>
            </a:r>
          </a:p>
          <a:p>
            <a:pPr algn="just"/>
            <a:r>
              <a:rPr dirty="0" sz="2300" lang="en-IN" err="1" smtClean="0">
                <a:latin typeface="Garamond" pitchFamily="18" charset="0"/>
              </a:rPr>
              <a:t>Denaturation</a:t>
            </a:r>
            <a:r>
              <a:rPr dirty="0" sz="2300" lang="en-IN" smtClean="0">
                <a:latin typeface="Garamond" pitchFamily="18" charset="0"/>
              </a:rPr>
              <a:t> leading to derangement in tertiary structure.</a:t>
            </a:r>
          </a:p>
          <a:p>
            <a:pPr algn="just"/>
            <a:r>
              <a:rPr dirty="0" sz="2300" lang="en-IN" smtClean="0">
                <a:latin typeface="Garamond" pitchFamily="18" charset="0"/>
              </a:rPr>
              <a:t>Majority of the enzymes become inactive at higher temperature above 70ºC.</a:t>
            </a:r>
            <a:endParaRPr dirty="0" sz="2300" lang="en-IN">
              <a:latin typeface="Garamond" pitchFamily="18" charset="0"/>
            </a:endParaRPr>
          </a:p>
        </p:txBody>
      </p:sp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pic>
        <p:nvPicPr>
          <p:cNvPr id="209717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242887"/>
            <a:ext cx="9786938" cy="6400800"/>
          </a:xfrm>
          <a:prstGeom prst="rect"/>
        </p:spPr>
      </p:pic>
      <p:pic>
        <p:nvPicPr>
          <p:cNvPr id="2097175" name="Picture 3" descr="C:\Users\hp\Desktop\index.jpg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8343901" y="3543300"/>
            <a:ext cx="3519487" cy="2172494"/>
          </a:xfrm>
          <a:prstGeom prst="rect"/>
          <a:noFill/>
        </p:spPr>
      </p:pic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96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7210133"/>
          </a:xfrm>
          <a:prstGeom prst="rect"/>
        </p:spPr>
      </p:pic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01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87436"/>
            <a:ext cx="12192000" cy="6670564"/>
          </a:xfrm>
          <a:prstGeom prst="rect"/>
        </p:spPr>
      </p:pic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06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650489" y="952304"/>
            <a:ext cx="7637315" cy="4809227"/>
          </a:xfrm>
          <a:prstGeom prst="rect"/>
        </p:spPr>
      </p:pic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t>MODERN CONCEPT ABOUT THE ACTIVE SITE OF THE ENZYME</a:t>
            </a:r>
          </a:p>
        </p:txBody>
      </p:sp>
      <p:sp>
        <p:nvSpPr>
          <p:cNvPr id="1048711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7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569023"/>
            <a:ext cx="12192000" cy="6224869"/>
          </a:xfrm>
          <a:prstGeom prst="rect"/>
        </p:spPr>
      </p:pic>
      <p:sp>
        <p:nvSpPr>
          <p:cNvPr id="1048712" name="TextBox 4"/>
          <p:cNvSpPr txBox="1"/>
          <p:nvPr/>
        </p:nvSpPr>
        <p:spPr>
          <a:xfrm flipV="1">
            <a:off x="3942294" y="3245600"/>
            <a:ext cx="6238305" cy="3384322"/>
          </a:xfrm>
          <a:prstGeom prst="rect"/>
          <a:noFill/>
        </p:spPr>
        <p:txBody>
          <a:bodyPr rtlCol="0" wrap="square">
            <a:spAutoFit/>
          </a:bodyPr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48713" name="TextBox 5"/>
          <p:cNvSpPr txBox="1"/>
          <p:nvPr/>
        </p:nvSpPr>
        <p:spPr>
          <a:xfrm>
            <a:off x="5207362" y="3245600"/>
            <a:ext cx="182880" cy="1189761"/>
          </a:xfrm>
          <a:prstGeom prst="rect"/>
          <a:noFill/>
        </p:spPr>
        <p:txBody>
          <a:bodyPr rtlCol="0" wrap="none">
            <a:spAutoFit/>
          </a:bodyPr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rPr b="1"/>
              <a:t>Salient features of active site</a:t>
            </a:r>
          </a:p>
        </p:txBody>
      </p:sp>
      <p:sp>
        <p:nvSpPr>
          <p:cNvPr id="1048718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876824"/>
            <a:ext cx="10515600" cy="5183619"/>
          </a:xfrm>
          <a:prstGeom prst="rect"/>
        </p:spPr>
        <p:txBody>
          <a:bodyPr>
            <a:normAutofit/>
          </a:bodyPr>
          <a:p/>
          <a:p>
            <a:r>
              <a:t>The existence of active site is due to the</a:t>
            </a:r>
            <a:r>
              <a:rPr lang="en-US"/>
              <a:t> </a:t>
            </a:r>
            <a:r>
              <a:t>tertiary structure of protein resulting in three</a:t>
            </a:r>
            <a:r>
              <a:rPr lang="en-US"/>
              <a:t> </a:t>
            </a:r>
            <a:r>
              <a:t>dimensional native conformation.</a:t>
            </a:r>
          </a:p>
          <a:p>
            <a:r>
              <a:t>The active site is made up of amino acids</a:t>
            </a:r>
            <a:r>
              <a:rPr lang="en-US"/>
              <a:t> </a:t>
            </a:r>
            <a:r>
              <a:t>(known as </a:t>
            </a:r>
            <a:r>
              <a:rPr b="1"/>
              <a:t>catalytic residues</a:t>
            </a:r>
            <a:r>
              <a:t>) </a:t>
            </a:r>
            <a:endParaRPr lang="en-US"/>
          </a:p>
          <a:p>
            <a:r>
              <a:t>Active sites are regarded as c</a:t>
            </a:r>
            <a:r>
              <a:rPr lang="en-US"/>
              <a:t>lefts</a:t>
            </a:r>
            <a:r>
              <a:t> or</a:t>
            </a:r>
            <a:r>
              <a:rPr lang="en-US"/>
              <a:t> </a:t>
            </a:r>
            <a:r>
              <a:t>crevices or pockets occupying a small region in</a:t>
            </a:r>
            <a:r>
              <a:rPr lang="en-US"/>
              <a:t> </a:t>
            </a:r>
            <a:r>
              <a:t>a big enzyme molecule.</a:t>
            </a:r>
          </a:p>
          <a:p>
            <a:r>
              <a:t>The active site is not rigid in structure and</a:t>
            </a:r>
            <a:r>
              <a:rPr lang="en-US"/>
              <a:t> </a:t>
            </a:r>
            <a:r>
              <a:t>shape. lt is rather flexible to promote the specific</a:t>
            </a:r>
            <a:r>
              <a:rPr lang="en-US"/>
              <a:t> </a:t>
            </a:r>
            <a:r>
              <a:t>substrate binding.</a:t>
            </a:r>
          </a:p>
          <a:p>
            <a:r>
              <a:t>The coenzymes or cofactors on which</a:t>
            </a:r>
            <a:r>
              <a:rPr lang="en-US"/>
              <a:t> </a:t>
            </a:r>
            <a:r>
              <a:t>some enzymes depend are present as a part of</a:t>
            </a:r>
            <a:r>
              <a:rPr lang="en-US"/>
              <a:t> </a:t>
            </a:r>
            <a:r>
              <a:t>the catalytic site.</a:t>
            </a:r>
          </a:p>
          <a:p>
            <a:r>
              <a:t>The substrate(s) binds at the active site by</a:t>
            </a:r>
            <a:r>
              <a:rPr lang="en-US"/>
              <a:t> </a:t>
            </a:r>
            <a:r>
              <a:t>weak noncovalent bonds</a:t>
            </a:r>
            <a:r>
              <a:rPr lang="en-US"/>
              <a:t> </a:t>
            </a:r>
            <a:r>
              <a:t>to the existence of active sites.</a:t>
            </a:r>
          </a:p>
        </p:txBody>
      </p:sp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02" name="Content Placeholder 2"/>
          <p:cNvSpPr>
            <a:spLocks noGrp="1" noEditPoints="1"/>
          </p:cNvSpPr>
          <p:nvPr>
            <p:ph idx="1"/>
          </p:nvPr>
        </p:nvSpPr>
        <p:spPr>
          <a:xfrm>
            <a:off x="431073" y="4715691"/>
            <a:ext cx="11234057" cy="1920239"/>
          </a:xfrm>
          <a:prstGeom prst="rect"/>
        </p:spPr>
        <p:txBody>
          <a:bodyPr>
            <a:normAutofit fontScale="96429" lnSpcReduction="20000"/>
          </a:bodyPr>
          <a:p>
            <a:pPr algn="just"/>
            <a:r>
              <a:rPr dirty="0" lang="en-US" smtClean="0">
                <a:solidFill>
                  <a:srgbClr val="FF0000"/>
                </a:solidFill>
              </a:rPr>
              <a:t>A catalyst is defined as a substance that increases the velocity or rate of chemical reaction without itself undergoing any change in the overall process.</a:t>
            </a:r>
          </a:p>
          <a:p>
            <a:pPr algn="just"/>
            <a:r>
              <a:rPr dirty="0" lang="en-US" smtClean="0">
                <a:solidFill>
                  <a:srgbClr val="FF0000"/>
                </a:solidFill>
              </a:rPr>
              <a:t>Enzymes are biocatalysts synthesized by living cells. They are protein in nature (except-RNA acting as </a:t>
            </a:r>
            <a:r>
              <a:rPr dirty="0" lang="en-US" err="1" smtClean="0">
                <a:solidFill>
                  <a:srgbClr val="FF0000"/>
                </a:solidFill>
              </a:rPr>
              <a:t>ribozyme</a:t>
            </a:r>
            <a:r>
              <a:rPr dirty="0" lang="en-US" smtClean="0">
                <a:solidFill>
                  <a:srgbClr val="FF0000"/>
                </a:solidFill>
              </a:rPr>
              <a:t>), colloidal and </a:t>
            </a:r>
            <a:r>
              <a:rPr dirty="0" lang="en-US" err="1" smtClean="0">
                <a:solidFill>
                  <a:srgbClr val="FF0000"/>
                </a:solidFill>
              </a:rPr>
              <a:t>thermolabile</a:t>
            </a:r>
            <a:r>
              <a:rPr dirty="0" lang="en-US" smtClean="0">
                <a:solidFill>
                  <a:srgbClr val="FF0000"/>
                </a:solidFill>
              </a:rPr>
              <a:t> in character, and specific in their action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9715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41651" y="76349"/>
            <a:ext cx="11802008" cy="4443400"/>
          </a:xfrm>
          <a:prstGeom prst="rect"/>
        </p:spPr>
      </p:pic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2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  <a:p>
            <a:r>
              <a:t>The commonly found amino acids at the</a:t>
            </a:r>
            <a:r>
              <a:rPr dirty="0" lang="en-US"/>
              <a:t> </a:t>
            </a:r>
            <a:r>
              <a:t>active sites are </a:t>
            </a:r>
            <a:r>
              <a:rPr b="1"/>
              <a:t>serine, aspartate, histidine,cysteine, lysine, arginine, glutamate, tyrosine </a:t>
            </a:r>
            <a:r>
              <a:t>etc.</a:t>
            </a:r>
          </a:p>
          <a:p>
            <a:r>
              <a:t>Among these amino acids, </a:t>
            </a:r>
            <a:r>
              <a:rPr b="1">
                <a:solidFill>
                  <a:srgbClr val="FF0000"/>
                </a:solidFill>
              </a:rPr>
              <a:t>serine</a:t>
            </a:r>
            <a:r>
              <a:t> is the most</a:t>
            </a:r>
            <a:r>
              <a:rPr dirty="0" lang="en-US"/>
              <a:t> </a:t>
            </a:r>
            <a:r>
              <a:t>frequently </a:t>
            </a:r>
            <a:r>
              <a:rPr smtClean="0"/>
              <a:t>found.</a:t>
            </a:r>
          </a:p>
          <a:p/>
        </p:txBody>
      </p:sp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2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03319" y="79527"/>
            <a:ext cx="11833459" cy="6684834"/>
          </a:xfrm>
          <a:prstGeom prst="rect"/>
        </p:spPr>
      </p:pic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3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6319" y="79527"/>
            <a:ext cx="10995140" cy="6515501"/>
          </a:xfrm>
          <a:prstGeom prst="rect"/>
        </p:spPr>
      </p:pic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3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5914" y="0"/>
            <a:ext cx="12180172" cy="6858000"/>
          </a:xfrm>
          <a:prstGeom prst="rect"/>
        </p:spPr>
      </p:pic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4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26024" y="365125"/>
            <a:ext cx="11205618" cy="6324076"/>
          </a:xfrm>
          <a:prstGeom prst="rect"/>
        </p:spPr>
      </p:pic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4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535850" y="339044"/>
            <a:ext cx="9398744" cy="6179912"/>
          </a:xfrm>
          <a:prstGeom prst="rect"/>
        </p:spPr>
      </p:pic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5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84913"/>
            <a:ext cx="12004503" cy="5607960"/>
          </a:xfrm>
          <a:prstGeom prst="rect"/>
        </p:spPr>
      </p:pic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5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49800" y="841058"/>
            <a:ext cx="11104001" cy="5014809"/>
          </a:xfrm>
          <a:prstGeom prst="rect"/>
        </p:spPr>
      </p:pic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6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952943" y="214783"/>
            <a:ext cx="9475646" cy="6163572"/>
          </a:xfrm>
          <a:prstGeom prst="rect"/>
        </p:spPr>
      </p:pic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rPr b="1" lang="en-US"/>
              <a:t>Enzyme Specificity</a:t>
            </a:r>
            <a:endParaRPr b="1"/>
          </a:p>
        </p:txBody>
      </p:sp>
      <p:sp>
        <p:nvSpPr>
          <p:cNvPr id="104876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392794" y="1507685"/>
            <a:ext cx="11618079" cy="4912187"/>
          </a:xfrm>
          <a:prstGeom prst="rect"/>
        </p:spPr>
      </p:pic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07" name="Content Placeholder 2"/>
          <p:cNvSpPr>
            <a:spLocks noGrp="1" noEditPoints="1"/>
          </p:cNvSpPr>
          <p:nvPr>
            <p:ph idx="1"/>
          </p:nvPr>
        </p:nvSpPr>
        <p:spPr>
          <a:xfrm>
            <a:off x="195943" y="5525589"/>
            <a:ext cx="11612880" cy="1031965"/>
          </a:xfrm>
          <a:prstGeom prst="rect"/>
        </p:spPr>
        <p:txBody>
          <a:bodyPr>
            <a:normAutofit fontScale="50000" lnSpcReduction="20000"/>
          </a:bodyPr>
          <a:p>
            <a:pPr algn="just">
              <a:lnSpc>
                <a:spcPct val="150000"/>
              </a:lnSpc>
            </a:pPr>
            <a:r>
              <a:rPr dirty="0" sz="3200" lang="en-IN" smtClean="0">
                <a:latin typeface="Garamond" pitchFamily="18" charset="0"/>
              </a:rPr>
              <a:t>In lab. hydrolysis of proteins by a strong acid at 100ºC takes at least a couple of days. </a:t>
            </a:r>
          </a:p>
          <a:p>
            <a:pPr algn="just">
              <a:lnSpc>
                <a:spcPct val="150000"/>
              </a:lnSpc>
            </a:pPr>
            <a:r>
              <a:rPr dirty="0" sz="3200" lang="en-IN" smtClean="0">
                <a:latin typeface="Garamond" pitchFamily="18" charset="0"/>
              </a:rPr>
              <a:t>The same protein is fully digested by the enzymes in gastrointestinal tract at 37 ºC) within a couple of hours.</a:t>
            </a:r>
          </a:p>
          <a:p/>
        </p:txBody>
      </p:sp>
      <p:pic>
        <p:nvPicPr>
          <p:cNvPr id="209715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89645" y="1"/>
            <a:ext cx="12102355" cy="5355770"/>
          </a:xfrm>
          <a:prstGeom prst="rect"/>
        </p:spPr>
      </p:pic>
    </p:spTree>
  </p:cSld>
  <p:clrMapOvr>
    <a:masterClrMapping/>
  </p:clrMapOvr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7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8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328313" y="66720"/>
            <a:ext cx="11535374" cy="6236025"/>
          </a:xfrm>
          <a:prstGeom prst="rect"/>
        </p:spPr>
      </p:pic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78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027907"/>
            <a:ext cx="10515600" cy="5149056"/>
          </a:xfrm>
          <a:prstGeom prst="rect"/>
        </p:spPr>
        <p:txBody>
          <a:bodyPr/>
          <a:p/>
        </p:txBody>
      </p:sp>
      <p:pic>
        <p:nvPicPr>
          <p:cNvPr id="209719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95802" y="437653"/>
            <a:ext cx="11644489" cy="5841583"/>
          </a:xfrm>
          <a:prstGeom prst="rect"/>
        </p:spPr>
      </p:pic>
    </p:spTree>
  </p:cSld>
  <p:clrMapOvr>
    <a:masterClrMapping/>
  </p:clrMapOvr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8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-225778" y="704546"/>
            <a:ext cx="12212350" cy="3909807"/>
          </a:xfrm>
          <a:prstGeom prst="rect"/>
        </p:spPr>
      </p:pic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rPr b="1" sz="2800">
                <a:solidFill>
                  <a:schemeClr val="accent2"/>
                </a:solidFill>
              </a:rPr>
              <a:t>III. Broad substrate specificity</a:t>
            </a:r>
          </a:p>
        </p:txBody>
      </p:sp>
      <p:sp>
        <p:nvSpPr>
          <p:cNvPr id="104878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825625"/>
            <a:ext cx="12192000" cy="3377117"/>
          </a:xfrm>
          <a:prstGeom prst="rect"/>
        </p:spPr>
      </p:pic>
    </p:spTree>
  </p:cSld>
  <p:clrMapOvr>
    <a:masterClrMapping/>
  </p:clrMapOvr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9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00045" y="365125"/>
            <a:ext cx="11500114" cy="6323168"/>
          </a:xfrm>
          <a:prstGeom prst="rect"/>
        </p:spPr>
      </p:pic>
    </p:spTree>
  </p:cSld>
  <p:clrMapOvr>
    <a:masterClrMapping/>
  </p:clrMapOvr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79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40333" y="-148995"/>
            <a:ext cx="11308485" cy="6727648"/>
          </a:xfrm>
          <a:prstGeom prst="rect"/>
        </p:spPr>
      </p:pic>
    </p:spTree>
  </p:cSld>
  <p:clrMapOvr>
    <a:masterClrMapping/>
  </p:clrMapOvr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0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58548" y="113944"/>
            <a:ext cx="11763854" cy="6233501"/>
          </a:xfrm>
          <a:prstGeom prst="rect"/>
        </p:spPr>
      </p:pic>
    </p:spTree>
  </p:cSld>
  <p:clrMapOvr>
    <a:masterClrMapping/>
  </p:clrMapOvr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0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392062" y="729114"/>
            <a:ext cx="11201639" cy="5399772"/>
          </a:xfrm>
          <a:prstGeom prst="rect"/>
        </p:spPr>
      </p:pic>
    </p:spTree>
  </p:cSld>
  <p:clrMapOvr>
    <a:masterClrMapping/>
  </p:clrMapOvr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992410"/>
          </a:xfrm>
          <a:prstGeom prst="rect"/>
        </p:spPr>
        <p:txBody>
          <a:bodyPr/>
          <a:p>
            <a:r>
              <a:rPr b="1" sz="3200"/>
              <a:t>HOW ENZYMES LOWER THE ENERGY OF ACTIVATION</a:t>
            </a:r>
          </a:p>
        </p:txBody>
      </p:sp>
      <p:sp>
        <p:nvSpPr>
          <p:cNvPr id="104881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309886" y="1087004"/>
            <a:ext cx="11762599" cy="5604127"/>
          </a:xfrm>
          <a:prstGeom prst="rect"/>
        </p:spPr>
      </p:pic>
    </p:spTree>
  </p:cSld>
  <p:clrMapOvr>
    <a:masterClrMapping/>
  </p:clrMapOvr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1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493767"/>
            <a:ext cx="11915096" cy="6364233"/>
          </a:xfrm>
          <a:prstGeom prst="rect"/>
        </p:spPr>
      </p:pic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401"/>
          </a:xfrm>
        </p:spPr>
        <p:txBody>
          <a:bodyPr>
            <a:normAutofit fontScale="90000"/>
          </a:bodyPr>
          <a:p>
            <a:r>
              <a:rPr b="1" dirty="0" lang="en-IN" smtClean="0"/>
              <a:t>HISTORY</a:t>
            </a:r>
            <a:endParaRPr b="1" dirty="0" lang="en-IN"/>
          </a:p>
        </p:txBody>
      </p:sp>
      <p:sp>
        <p:nvSpPr>
          <p:cNvPr id="1048612" name="Content Placeholder 2"/>
          <p:cNvSpPr>
            <a:spLocks noGrp="1"/>
          </p:cNvSpPr>
          <p:nvPr>
            <p:ph idx="1"/>
          </p:nvPr>
        </p:nvSpPr>
        <p:spPr>
          <a:xfrm>
            <a:off x="838200" y="653144"/>
            <a:ext cx="10515600" cy="4454434"/>
          </a:xfrm>
        </p:spPr>
        <p:txBody>
          <a:bodyPr>
            <a:noAutofit/>
          </a:bodyPr>
          <a:p>
            <a:pPr algn="just">
              <a:lnSpc>
                <a:spcPct val="160000"/>
              </a:lnSpc>
            </a:pPr>
            <a:r>
              <a:rPr dirty="0" sz="2400" lang="en-IN" smtClean="0">
                <a:latin typeface="Garamond" pitchFamily="18" charset="0"/>
              </a:rPr>
              <a:t>In the 1850s, Louis Pasteur concluded fermentation of sugar into alcohol by yeast is catalyzed by ferments.</a:t>
            </a:r>
          </a:p>
          <a:p>
            <a:pPr algn="just">
              <a:lnSpc>
                <a:spcPct val="160000"/>
              </a:lnSpc>
            </a:pPr>
            <a:r>
              <a:rPr dirty="0" sz="2400" lang="en-IN" smtClean="0">
                <a:latin typeface="Garamond" pitchFamily="18" charset="0"/>
              </a:rPr>
              <a:t>These ferments inseparable from living yeast cells this called </a:t>
            </a:r>
            <a:r>
              <a:rPr dirty="0" sz="2400" lang="en-IN" err="1" smtClean="0">
                <a:latin typeface="Garamond" pitchFamily="18" charset="0"/>
              </a:rPr>
              <a:t>vitalism</a:t>
            </a:r>
            <a:r>
              <a:rPr dirty="0" sz="2400" lang="en-IN" smtClean="0">
                <a:latin typeface="Garamond" pitchFamily="18" charset="0"/>
              </a:rPr>
              <a:t>. </a:t>
            </a:r>
          </a:p>
          <a:p>
            <a:pPr algn="just">
              <a:lnSpc>
                <a:spcPct val="160000"/>
              </a:lnSpc>
            </a:pPr>
            <a:r>
              <a:rPr b="1" dirty="0" sz="2400" lang="en-IN" smtClean="0">
                <a:latin typeface="Garamond" pitchFamily="18" charset="0"/>
              </a:rPr>
              <a:t>Berzelius</a:t>
            </a:r>
            <a:r>
              <a:rPr dirty="0" sz="2400" lang="en-IN" smtClean="0">
                <a:latin typeface="Garamond" pitchFamily="18" charset="0"/>
              </a:rPr>
              <a:t> coined the term </a:t>
            </a:r>
            <a:r>
              <a:rPr b="1" dirty="0" sz="2400" lang="en-IN" smtClean="0">
                <a:latin typeface="Garamond" pitchFamily="18" charset="0"/>
              </a:rPr>
              <a:t>catalysis.</a:t>
            </a:r>
          </a:p>
          <a:p>
            <a:pPr algn="just">
              <a:lnSpc>
                <a:spcPct val="160000"/>
              </a:lnSpc>
            </a:pPr>
            <a:r>
              <a:rPr dirty="0" sz="2400" lang="en-IN" smtClean="0">
                <a:latin typeface="Garamond" pitchFamily="18" charset="0"/>
              </a:rPr>
              <a:t>In 1897 Eduard Buchner discovered the yeast extracts ferment sugar to alcohol. </a:t>
            </a:r>
          </a:p>
          <a:p>
            <a:pPr algn="just">
              <a:lnSpc>
                <a:spcPct val="160000"/>
              </a:lnSpc>
            </a:pPr>
            <a:r>
              <a:rPr b="1" dirty="0" sz="2400" lang="en-IN" smtClean="0">
                <a:latin typeface="Garamond" pitchFamily="18" charset="0"/>
              </a:rPr>
              <a:t>Frederick W. </a:t>
            </a:r>
            <a:r>
              <a:rPr b="1" dirty="0" sz="2400" lang="en-IN" err="1" smtClean="0">
                <a:latin typeface="Garamond" pitchFamily="18" charset="0"/>
              </a:rPr>
              <a:t>Kuhne</a:t>
            </a:r>
            <a:r>
              <a:rPr b="1" dirty="0" sz="2400" lang="en-IN" smtClean="0">
                <a:latin typeface="Garamond" pitchFamily="18" charset="0"/>
              </a:rPr>
              <a:t> </a:t>
            </a:r>
            <a:r>
              <a:rPr dirty="0" sz="2400" lang="en-IN" smtClean="0">
                <a:latin typeface="Garamond" pitchFamily="18" charset="0"/>
              </a:rPr>
              <a:t>gave the name </a:t>
            </a:r>
            <a:r>
              <a:rPr b="1" dirty="0" sz="2400" lang="en-IN" smtClean="0">
                <a:latin typeface="Garamond" pitchFamily="18" charset="0"/>
              </a:rPr>
              <a:t>enzymes</a:t>
            </a:r>
            <a:r>
              <a:rPr dirty="0" sz="2400" lang="en-IN" smtClean="0">
                <a:latin typeface="Garamond" pitchFamily="18" charset="0"/>
              </a:rPr>
              <a:t> to the molecules detected by Buchner.</a:t>
            </a:r>
          </a:p>
          <a:p>
            <a:pPr algn="just">
              <a:lnSpc>
                <a:spcPct val="160000"/>
              </a:lnSpc>
            </a:pPr>
            <a:r>
              <a:rPr dirty="0" sz="2400" lang="en-IN" smtClean="0">
                <a:latin typeface="Garamond" pitchFamily="18" charset="0"/>
              </a:rPr>
              <a:t>The isolation and crystallization of </a:t>
            </a:r>
            <a:r>
              <a:rPr dirty="0" sz="2400" lang="en-IN" err="1" smtClean="0">
                <a:latin typeface="Garamond" pitchFamily="18" charset="0"/>
              </a:rPr>
              <a:t>urease</a:t>
            </a:r>
            <a:r>
              <a:rPr dirty="0" sz="2400" lang="en-IN" smtClean="0">
                <a:latin typeface="Garamond" pitchFamily="18" charset="0"/>
              </a:rPr>
              <a:t> by James Sumner in 1926 was a breakthrough in early enzyme studies.</a:t>
            </a:r>
          </a:p>
          <a:p>
            <a:pPr algn="just">
              <a:lnSpc>
                <a:spcPct val="150000"/>
              </a:lnSpc>
            </a:pPr>
            <a:endParaRPr dirty="0" sz="2400" lang="en-IN">
              <a:latin typeface="Garamond" pitchFamily="18" charset="0"/>
            </a:endParaRPr>
          </a:p>
        </p:txBody>
      </p:sp>
    </p:spTree>
  </p:cSld>
  <p:clrMapOvr>
    <a:masterClrMapping/>
  </p:clrMapOvr>
  <p:timing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2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9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98237"/>
            <a:ext cx="12192000" cy="6659763"/>
          </a:xfrm>
          <a:prstGeom prst="rect"/>
        </p:spPr>
      </p:pic>
    </p:spTree>
  </p:cSld>
  <p:clrMapOvr>
    <a:masterClrMapping/>
  </p:clrMapOvr>
  <p:timing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2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51228" y="365125"/>
            <a:ext cx="11762629" cy="6492875"/>
          </a:xfrm>
          <a:prstGeom prst="rect"/>
        </p:spPr>
      </p:pic>
    </p:spTree>
  </p:cSld>
  <p:clrMapOvr>
    <a:masterClrMapping/>
  </p:clrMapOvr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3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" y="-97812"/>
            <a:ext cx="12192000" cy="6955812"/>
          </a:xfrm>
          <a:prstGeom prst="rect"/>
        </p:spPr>
      </p:pic>
    </p:spTree>
  </p:cSld>
  <p:clrMapOvr>
    <a:masterClrMapping/>
  </p:clrMapOvr>
  <p:timing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rPr lang="en-US">
                <a:solidFill>
                  <a:srgbClr val="FF0000"/>
                </a:solidFill>
              </a:rPr>
              <a:t>Allosteric regulation and allosteric inhibition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48838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609232"/>
            <a:ext cx="10515600" cy="4734187"/>
          </a:xfrm>
          <a:prstGeom prst="rect"/>
        </p:spPr>
        <p:txBody>
          <a:bodyPr/>
          <a:p>
            <a:r>
              <a:rPr sz="3200"/>
              <a:t>Additional sites other than active  – </a:t>
            </a:r>
            <a:r>
              <a:rPr sz="3200">
                <a:solidFill>
                  <a:srgbClr val="FF0000"/>
                </a:solidFill>
              </a:rPr>
              <a:t>Allosteric enzymes </a:t>
            </a:r>
            <a:r>
              <a:rPr sz="3200" lang="en-US">
                <a:solidFill>
                  <a:srgbClr val="FF0000"/>
                </a:solidFill>
              </a:rPr>
              <a:t> </a:t>
            </a:r>
          </a:p>
          <a:p>
            <a:r>
              <a:rPr sz="3200" lang="en-US">
                <a:solidFill>
                  <a:srgbClr val="FF0000"/>
                </a:solidFill>
              </a:rPr>
              <a:t>Allosteric effectors</a:t>
            </a:r>
            <a:r>
              <a:rPr sz="3200" lang="en-US"/>
              <a:t> : Certain substances referred to as allosteric modulators (effectors or modifiers) </a:t>
            </a:r>
            <a:r>
              <a:rPr b="1" sz="3200" lang="en-US"/>
              <a:t>bind at the allosteric site and regulate the enzyme activity. </a:t>
            </a:r>
          </a:p>
          <a:p>
            <a:r>
              <a:rPr sz="3200" lang="en-US"/>
              <a:t>The enzyme activity is increased when a </a:t>
            </a:r>
            <a:r>
              <a:rPr sz="3200" lang="en-US">
                <a:solidFill>
                  <a:srgbClr val="FF0000"/>
                </a:solidFill>
              </a:rPr>
              <a:t>positive (+) allosteric effector</a:t>
            </a:r>
            <a:r>
              <a:rPr sz="3200" lang="en-US"/>
              <a:t> binds at the allosteric site known as </a:t>
            </a:r>
            <a:r>
              <a:rPr sz="3200" lang="en-US">
                <a:solidFill>
                  <a:srgbClr val="FF0000"/>
                </a:solidFill>
              </a:rPr>
              <a:t>activator site</a:t>
            </a:r>
            <a:r>
              <a:rPr sz="3200" lang="en-US"/>
              <a:t>. </a:t>
            </a:r>
          </a:p>
          <a:p>
            <a:r>
              <a:rPr sz="3200" lang="en-US"/>
              <a:t>A </a:t>
            </a:r>
            <a:r>
              <a:rPr sz="3200" lang="en-US">
                <a:solidFill>
                  <a:srgbClr val="FF0000"/>
                </a:solidFill>
              </a:rPr>
              <a:t>negative (-) allosteric effector</a:t>
            </a:r>
            <a:r>
              <a:rPr sz="3200" lang="en-US"/>
              <a:t> binds at the allosteric site called inhibitor site and inhibits the enzyme activity</a:t>
            </a:r>
          </a:p>
          <a:p>
            <a:pPr indent="0" marL="0">
              <a:buNone/>
            </a:pPr>
          </a:p>
        </p:txBody>
      </p:sp>
    </p:spTree>
  </p:cSld>
  <p:clrMapOvr>
    <a:masterClrMapping/>
  </p:clrMapOvr>
  <p:timing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4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>
            <a:pPr algn="just" indent="0" marL="0">
              <a:buNone/>
            </a:pPr>
            <a:r>
              <a:t>• </a:t>
            </a:r>
            <a:r>
              <a:rPr b="1">
                <a:solidFill>
                  <a:srgbClr val="FF0000"/>
                </a:solidFill>
              </a:rPr>
              <a:t>Types of allosteric enzyme</a:t>
            </a:r>
            <a:r>
              <a:t>: – </a:t>
            </a:r>
            <a:r>
              <a:rPr>
                <a:solidFill>
                  <a:srgbClr val="FF0000"/>
                </a:solidFill>
              </a:rPr>
              <a:t>K-class</a:t>
            </a:r>
            <a:r>
              <a:t>: effectors changes the </a:t>
            </a:r>
            <a:r>
              <a:rPr b="1"/>
              <a:t>Km</a:t>
            </a:r>
            <a:r>
              <a:t> </a:t>
            </a:r>
            <a:r>
              <a:rPr lang="en-US"/>
              <a:t>  double reciprocal plot similar to </a:t>
            </a:r>
            <a:r>
              <a:rPr b="1" lang="en-US"/>
              <a:t>competitive inhibition </a:t>
            </a:r>
          </a:p>
          <a:p>
            <a:pPr algn="just" indent="0" marL="0">
              <a:buNone/>
            </a:pPr>
            <a:r>
              <a:rPr lang="en-US"/>
              <a:t>                                                    </a:t>
            </a:r>
            <a:r>
              <a:t>–</a:t>
            </a:r>
            <a:r>
              <a:rPr>
                <a:solidFill>
                  <a:srgbClr val="FF0000"/>
                </a:solidFill>
              </a:rPr>
              <a:t> V-class</a:t>
            </a:r>
            <a:r>
              <a:t>: effectors changes the </a:t>
            </a:r>
            <a:r>
              <a:rPr b="1"/>
              <a:t>Vmax </a:t>
            </a:r>
            <a:r>
              <a:rPr lang="en-US"/>
              <a:t>double reciprocal plot similar to </a:t>
            </a:r>
            <a:r>
              <a:rPr b="1" lang="en-US"/>
              <a:t>non- competitive inhibition </a:t>
            </a:r>
          </a:p>
          <a:p>
            <a:pPr algn="just" indent="0" marL="0">
              <a:buNone/>
            </a:pPr>
            <a:endParaRPr b="1" lang="en-US"/>
          </a:p>
          <a:p>
            <a:pPr algn="just" indent="0" marL="0">
              <a:buNone/>
            </a:pPr>
            <a:r>
              <a:t>•Most of allosteric enzymes are oligomeric in nature </a:t>
            </a:r>
            <a:endParaRPr lang="en-US"/>
          </a:p>
          <a:p>
            <a:pPr algn="just" indent="0" marL="0">
              <a:buNone/>
            </a:pPr>
            <a:endParaRPr lang="en-US"/>
          </a:p>
          <a:p>
            <a:pPr algn="just" indent="0" marL="0">
              <a:buNone/>
            </a:pPr>
            <a:r>
              <a:t>•</a:t>
            </a:r>
            <a:r>
              <a:rPr b="1"/>
              <a:t>Non-</a:t>
            </a:r>
            <a:r>
              <a:rPr b="1" lang="en-US"/>
              <a:t> covalent </a:t>
            </a:r>
            <a:r>
              <a:rPr b="1"/>
              <a:t>reversible binding </a:t>
            </a:r>
            <a:r>
              <a:t>of effector molecule at the allosteric sites – conformational change in the active site of enzyme</a:t>
            </a:r>
          </a:p>
          <a:p>
            <a:pPr algn="just"/>
          </a:p>
        </p:txBody>
      </p:sp>
    </p:spTree>
  </p:cSld>
  <p:clrMapOvr>
    <a:masterClrMapping/>
  </p:clrMapOvr>
  <p:timing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4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"/>
            <a:ext cx="8191131" cy="6642961"/>
          </a:xfrm>
          <a:prstGeom prst="rect"/>
        </p:spPr>
      </p:pic>
      <p:pic>
        <p:nvPicPr>
          <p:cNvPr id="209720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8124548" y="-60771"/>
            <a:ext cx="4183971" cy="6979542"/>
          </a:xfrm>
          <a:prstGeom prst="rect"/>
        </p:spPr>
      </p:pic>
    </p:spTree>
  </p:cSld>
  <p:clrMapOvr>
    <a:masterClrMapping/>
  </p:clrMapOvr>
  <p:timing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5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-87504"/>
            <a:ext cx="12192000" cy="6849904"/>
          </a:xfrm>
          <a:prstGeom prst="rect"/>
        </p:spPr>
      </p:pic>
    </p:spTree>
  </p:cSld>
  <p:clrMapOvr>
    <a:masterClrMapping/>
  </p:clrMapOvr>
  <p:timing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rPr b="1" lang="en-US">
                <a:solidFill>
                  <a:srgbClr val="FF0000"/>
                </a:solidFill>
              </a:rPr>
              <a:t>Feedback regulation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8858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426130"/>
            <a:ext cx="10515600" cy="4750833"/>
          </a:xfrm>
          <a:prstGeom prst="rect"/>
        </p:spPr>
        <p:txBody>
          <a:bodyPr/>
          <a:p>
            <a:r>
              <a:t>The process o</a:t>
            </a:r>
            <a:r>
              <a:rPr lang="en-US"/>
              <a:t>f</a:t>
            </a:r>
            <a:r>
              <a:t> inhibiting the first step by the</a:t>
            </a:r>
            <a:r>
              <a:rPr lang="en-US"/>
              <a:t> </a:t>
            </a:r>
            <a:r>
              <a:t>final product, in a series of enzyme catalysed</a:t>
            </a:r>
            <a:r>
              <a:rPr lang="en-US"/>
              <a:t> </a:t>
            </a:r>
            <a:r>
              <a:t>reactions of a metabolic pathway is referred to</a:t>
            </a:r>
            <a:r>
              <a:rPr lang="en-US"/>
              <a:t> </a:t>
            </a:r>
            <a:r>
              <a:t>as </a:t>
            </a:r>
            <a:r>
              <a:rPr b="1">
                <a:solidFill>
                  <a:srgbClr val="FF0000"/>
                </a:solidFill>
              </a:rPr>
              <a:t>feedback regulation</a:t>
            </a:r>
            <a:endParaRPr b="1" lang="en-US">
              <a:solidFill>
                <a:srgbClr val="FF0000"/>
              </a:solidFill>
            </a:endParaRPr>
          </a:p>
          <a:p>
            <a:r>
              <a:rPr b="1" lang="en-US"/>
              <a:t>Feedback inhibition or end product inhibition</a:t>
            </a:r>
            <a:r>
              <a:rPr lang="en-US"/>
              <a:t> is a specialised type of </a:t>
            </a:r>
            <a:r>
              <a:rPr lang="en-US">
                <a:highlight>
                  <a:srgbClr val="FFFF00"/>
                </a:highlight>
              </a:rPr>
              <a:t>allosteric inhibition</a:t>
            </a:r>
            <a:r>
              <a:rPr lang="en-US"/>
              <a:t> necessary to control metabolic pathways for efficient cellular function.</a:t>
            </a:r>
          </a:p>
          <a:p>
            <a:endParaRPr lang="en-US"/>
          </a:p>
        </p:txBody>
      </p:sp>
      <p:pic>
        <p:nvPicPr>
          <p:cNvPr id="209720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3961131" y="3884751"/>
            <a:ext cx="5667971" cy="2783827"/>
          </a:xfrm>
          <a:prstGeom prst="rect"/>
        </p:spPr>
      </p:pic>
    </p:spTree>
  </p:cSld>
  <p:clrMapOvr>
    <a:masterClrMapping/>
  </p:clrMapOvr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rPr b="1" lang="en-US">
                <a:solidFill>
                  <a:srgbClr val="FF0000"/>
                </a:solidFill>
              </a:rPr>
              <a:t>Activation of latent enzymes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886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243028"/>
            <a:ext cx="10515600" cy="4933935"/>
          </a:xfrm>
          <a:prstGeom prst="rect"/>
        </p:spPr>
        <p:txBody>
          <a:bodyPr>
            <a:normAutofit lnSpcReduction="10000"/>
          </a:bodyPr>
          <a:p>
            <a:pPr>
              <a:buFont typeface="Arial" panose="020B0604020202020204" pitchFamily="34" charset="0"/>
              <a:buChar char="•"/>
            </a:pPr>
            <a:r>
              <a:t> Some enzymes remain inactive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t> Latent enzymes, as such, are inactive. 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t>Some</a:t>
            </a:r>
            <a:r>
              <a:rPr lang="en-US"/>
              <a:t> </a:t>
            </a:r>
            <a:r>
              <a:t>enzymes are synthesized as </a:t>
            </a:r>
            <a:r>
              <a:rPr b="1"/>
              <a:t>Proenzymes or</a:t>
            </a:r>
            <a:r>
              <a:rPr b="1" lang="en-US"/>
              <a:t> </a:t>
            </a:r>
            <a:r>
              <a:rPr b="1"/>
              <a:t>zymogens </a:t>
            </a:r>
            <a:r>
              <a:t>which undergo </a:t>
            </a:r>
            <a:r>
              <a:rPr b="1"/>
              <a:t>irreversible</a:t>
            </a:r>
            <a:r>
              <a:rPr b="1" lang="en-US"/>
              <a:t> </a:t>
            </a:r>
            <a:r>
              <a:rPr b="1"/>
              <a:t>covalent</a:t>
            </a:r>
            <a:r>
              <a:rPr b="1" lang="en-US"/>
              <a:t> </a:t>
            </a:r>
            <a:r>
              <a:rPr b="1"/>
              <a:t>activation</a:t>
            </a:r>
            <a:r>
              <a:t> by the breakdown of one or more</a:t>
            </a:r>
            <a:r>
              <a:rPr lang="en-US"/>
              <a:t> </a:t>
            </a:r>
            <a:r>
              <a:t>peptide bonds. 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Examples </a:t>
            </a:r>
            <a:r>
              <a:rPr lang="en-US"/>
              <a:t>:</a:t>
            </a:r>
            <a:r>
              <a:rPr b="1"/>
              <a:t>chymotrypsinogen, pepsinogen and plasminogen</a:t>
            </a:r>
            <a:r>
              <a:t>,</a:t>
            </a:r>
            <a:r>
              <a:rPr lang="en-US"/>
              <a:t> </a:t>
            </a:r>
            <a:r>
              <a:t>converted to the active enzymes</a:t>
            </a:r>
            <a:r>
              <a:rPr lang="en-US"/>
              <a:t> </a:t>
            </a:r>
            <a:r>
              <a:rPr b="1"/>
              <a:t>chymotrypsin, pepsin and plasmin.</a:t>
            </a:r>
            <a:r>
              <a:t> 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t>Certain enzymes keeps interconverting from active to inactive and vice-versa depending on the need of body</a:t>
            </a:r>
            <a:r>
              <a:rPr lang="en-US"/>
              <a:t>.The </a:t>
            </a:r>
            <a:r>
              <a:t>interconversion is brought about by the</a:t>
            </a:r>
            <a:r>
              <a:rPr lang="en-US"/>
              <a:t> </a:t>
            </a:r>
            <a:r>
              <a:rPr b="1"/>
              <a:t>reversible covalent modifications,</a:t>
            </a:r>
            <a:r>
              <a:t> namely</a:t>
            </a:r>
            <a:r>
              <a:rPr lang="en-US"/>
              <a:t> </a:t>
            </a:r>
            <a:r>
              <a:rPr b="1"/>
              <a:t>phosphorylation and dephosphorylation</a:t>
            </a:r>
            <a:r>
              <a:t>, and</a:t>
            </a:r>
            <a:r>
              <a:rPr lang="en-US"/>
              <a:t> </a:t>
            </a:r>
            <a:r>
              <a:rPr b="1"/>
              <a:t>oxidation and reduction of disulfide bonds</a:t>
            </a:r>
          </a:p>
        </p:txBody>
      </p:sp>
    </p:spTree>
  </p:cSld>
  <p:clrMapOvr>
    <a:masterClrMapping/>
  </p:clrMapOvr>
  <p:timing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6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233902"/>
            <a:ext cx="12192000" cy="6624098"/>
          </a:xfrm>
          <a:prstGeom prst="rect"/>
        </p:spPr>
      </p:pic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14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55697"/>
            <a:ext cx="12192000" cy="7006827"/>
          </a:xfrm>
          <a:prstGeom prst="rect"/>
        </p:spPr>
      </p:pic>
    </p:spTree>
  </p:cSld>
  <p:clrMapOvr>
    <a:masterClrMapping/>
  </p:clrMapOvr>
  <p:timing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7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622658"/>
          </a:xfrm>
          <a:prstGeom prst="rect"/>
        </p:spPr>
      </p:pic>
    </p:spTree>
  </p:cSld>
  <p:clrMapOvr>
    <a:masterClrMapping/>
  </p:clrMapOvr>
  <p:timing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7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654387"/>
          </a:xfrm>
          <a:prstGeom prst="rect"/>
        </p:spPr>
      </p:pic>
    </p:spTree>
  </p:cSld>
  <p:clrMapOvr>
    <a:masterClrMapping/>
  </p:clrMapOvr>
  <p:timing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8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0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38216" y="-111051"/>
            <a:ext cx="12053784" cy="6654387"/>
          </a:xfrm>
          <a:prstGeom prst="rect"/>
        </p:spPr>
      </p:pic>
    </p:spTree>
  </p:cSld>
  <p:clrMapOvr>
    <a:masterClrMapping/>
  </p:clrMapOvr>
  <p:timing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595556"/>
          </a:xfrm>
          <a:prstGeom prst="rect"/>
        </p:spPr>
        <p:txBody>
          <a:bodyPr>
            <a:normAutofit/>
          </a:bodyPr>
          <a:p>
            <a:r>
              <a:rPr b="1" lang="en-US">
                <a:solidFill>
                  <a:srgbClr val="FF0000"/>
                </a:solidFill>
              </a:rPr>
              <a:t>Some important points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8888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849593"/>
            <a:ext cx="10515600" cy="5327370"/>
          </a:xfrm>
          <a:prstGeom prst="rect"/>
        </p:spPr>
        <p:txBody>
          <a:bodyPr>
            <a:normAutofit/>
          </a:bodyPr>
          <a:p>
            <a:pPr>
              <a:buFont typeface="Wingdings" charset="0"/>
              <a:buChar char="v"/>
            </a:pPr>
            <a:r>
              <a:rPr lang="en-US"/>
              <a:t>Km(michalis- menten constant)- not dependent on concentration of enzymes.</a:t>
            </a:r>
          </a:p>
          <a:p>
            <a:pPr>
              <a:buFont typeface="Wingdings" charset="0"/>
              <a:buChar char="v"/>
            </a:pPr>
            <a:r>
              <a:rPr lang="en-US"/>
              <a:t>The double reciprocal plot/the double reciprocal plot is useful in understanding the effect of various inhibitions </a:t>
            </a:r>
          </a:p>
          <a:p>
            <a:pPr>
              <a:buFont typeface="Wingdings" charset="0"/>
              <a:buChar char="v"/>
            </a:pPr>
            <a:r>
              <a:rPr lang="en-US">
                <a:solidFill>
                  <a:schemeClr val="accent6"/>
                </a:solidFill>
              </a:rPr>
              <a:t>Factors affecting enzyme activity</a:t>
            </a:r>
          </a:p>
          <a:p>
            <a:pPr>
              <a:buFont typeface="Wingdings" charset="0"/>
              <a:buChar char="Ø"/>
            </a:pPr>
            <a:r>
              <a:rPr lang="en-US"/>
              <a:t> </a:t>
            </a:r>
            <a:r>
              <a:rPr b="1" lang="en-US"/>
              <a:t>concentration of substrate- </a:t>
            </a:r>
            <a:r>
              <a:rPr b="1" lang="en-US">
                <a:solidFill>
                  <a:srgbClr val="FF0000"/>
                </a:solidFill>
              </a:rPr>
              <a:t>rectangular hyperbola</a:t>
            </a:r>
          </a:p>
          <a:p>
            <a:pPr>
              <a:buFont typeface="Wingdings" charset="0"/>
              <a:buChar char="Ø"/>
            </a:pPr>
            <a:r>
              <a:rPr b="1" lang="en-US"/>
              <a:t>concentration of enzyme-</a:t>
            </a:r>
            <a:r>
              <a:rPr b="1" lang="en-US">
                <a:solidFill>
                  <a:srgbClr val="FF0000"/>
                </a:solidFill>
              </a:rPr>
              <a:t>straight line</a:t>
            </a:r>
          </a:p>
          <a:p>
            <a:pPr>
              <a:buFont typeface="Wingdings" charset="0"/>
              <a:buChar char="Ø"/>
            </a:pPr>
            <a:r>
              <a:rPr b="1" lang="en-US"/>
              <a:t>concentration of temperature and pH- </a:t>
            </a:r>
            <a:r>
              <a:rPr b="1" lang="en-US">
                <a:solidFill>
                  <a:srgbClr val="FF0000"/>
                </a:solidFill>
              </a:rPr>
              <a:t>bell shaped</a:t>
            </a:r>
          </a:p>
          <a:p>
            <a:pPr>
              <a:buFont typeface="Wingdings" charset="0"/>
              <a:buChar char="v"/>
            </a:pPr>
            <a:r>
              <a:rPr b="1" lang="en-US"/>
              <a:t>Allosteric enzymes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do not follow </a:t>
            </a:r>
            <a:r>
              <a:rPr b="1" lang="en-US">
                <a:solidFill>
                  <a:srgbClr val="FF0000"/>
                </a:solidFill>
              </a:rPr>
              <a:t>michalies menten kinetics</a:t>
            </a:r>
            <a:r>
              <a:rPr lang="en-US"/>
              <a:t> and formation of </a:t>
            </a:r>
            <a:r>
              <a:rPr b="1" lang="en-US">
                <a:solidFill>
                  <a:srgbClr val="FF0000"/>
                </a:solidFill>
              </a:rPr>
              <a:t>sigmoid curve.</a:t>
            </a:r>
          </a:p>
          <a:p>
            <a:pPr>
              <a:buFont typeface="Wingdings" charset="0"/>
              <a:buChar char="v"/>
            </a:pPr>
            <a:r>
              <a:rPr b="1" lang="en-US">
                <a:solidFill>
                  <a:srgbClr val="FF0000"/>
                </a:solidFill>
              </a:rPr>
              <a:t>Reversible inhibition- </a:t>
            </a:r>
            <a:r>
              <a:rPr b="1" lang="en-US">
                <a:solidFill>
                  <a:schemeClr val="tx1"/>
                </a:solidFill>
              </a:rPr>
              <a:t>inhibition binds</a:t>
            </a:r>
            <a:r>
              <a:rPr b="1" lang="en-US">
                <a:solidFill>
                  <a:srgbClr val="FF0000"/>
                </a:solidFill>
              </a:rPr>
              <a:t> non covalently </a:t>
            </a:r>
            <a:r>
              <a:rPr b="1" lang="en-US">
                <a:solidFill>
                  <a:schemeClr val="tx1"/>
                </a:solidFill>
              </a:rPr>
              <a:t>with enzymes</a:t>
            </a:r>
            <a:r>
              <a:rPr b="1" lang="en-US">
                <a:solidFill>
                  <a:srgbClr val="FF0000"/>
                </a:solidFill>
              </a:rPr>
              <a:t>.</a:t>
            </a:r>
          </a:p>
          <a:p>
            <a:pPr>
              <a:buFont typeface="Wingdings" charset="0"/>
              <a:buChar char="v"/>
            </a:pPr>
            <a:r>
              <a:rPr b="1" lang="en-US">
                <a:solidFill>
                  <a:srgbClr val="FF0000"/>
                </a:solidFill>
              </a:rPr>
              <a:t>Non-Reversible inhibition- </a:t>
            </a:r>
            <a:r>
              <a:rPr b="1" lang="en-US">
                <a:solidFill>
                  <a:schemeClr val="tx1"/>
                </a:solidFill>
              </a:rPr>
              <a:t>inhibition binds</a:t>
            </a:r>
            <a:r>
              <a:rPr b="1" lang="en-US">
                <a:solidFill>
                  <a:srgbClr val="FF0000"/>
                </a:solidFill>
              </a:rPr>
              <a:t> covalently </a:t>
            </a:r>
            <a:r>
              <a:rPr b="1" lang="en-US">
                <a:solidFill>
                  <a:schemeClr val="tx1"/>
                </a:solidFill>
              </a:rPr>
              <a:t>with</a:t>
            </a:r>
            <a:r>
              <a:rPr b="1" lang="en-US">
                <a:solidFill>
                  <a:srgbClr val="FF0000"/>
                </a:solidFill>
              </a:rPr>
              <a:t> </a:t>
            </a:r>
            <a:r>
              <a:rPr b="1" lang="en-US">
                <a:solidFill>
                  <a:schemeClr val="tx1"/>
                </a:solidFill>
              </a:rPr>
              <a:t>enzymes and inactivates them.</a:t>
            </a:r>
          </a:p>
          <a:p>
            <a:pPr>
              <a:buFont typeface="Wingdings" charset="0"/>
              <a:buChar char="v"/>
            </a:pPr>
            <a:endParaRPr b="1" lang="en-US">
              <a:solidFill>
                <a:srgbClr val="FF0000"/>
              </a:solidFill>
            </a:endParaRPr>
          </a:p>
          <a:p>
            <a:pPr>
              <a:buFont typeface="Wingdings" charset="0"/>
              <a:buChar char="Ø"/>
            </a:pPr>
            <a:endParaRPr lang="en-US"/>
          </a:p>
        </p:txBody>
      </p:sp>
    </p:spTree>
  </p:cSld>
  <p:clrMapOvr>
    <a:masterClrMapping/>
  </p:clrMapOvr>
  <p:timing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991388"/>
          </a:xfrm>
          <a:prstGeom prst="rect"/>
        </p:spPr>
        <p:txBody>
          <a:bodyPr/>
          <a:p>
            <a:r>
              <a:rPr lang="en-US"/>
              <a:t>                 </a:t>
            </a:r>
            <a:r>
              <a:rPr b="1" sz="6600" lang="en-US">
                <a:solidFill>
                  <a:srgbClr val="FF0000"/>
                </a:solidFill>
              </a:rPr>
              <a:t>Clinical Enzymology</a:t>
            </a:r>
            <a:endParaRPr b="1" sz="6600">
              <a:solidFill>
                <a:srgbClr val="FF0000"/>
              </a:solidFill>
            </a:endParaRPr>
          </a:p>
        </p:txBody>
      </p:sp>
      <p:sp>
        <p:nvSpPr>
          <p:cNvPr id="104889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>
            <a:pPr algn="ctr" indent="0" marL="0">
              <a:buNone/>
            </a:pPr>
            <a:r>
              <a:rPr b="1" lang="en-US"/>
              <a:t> </a:t>
            </a:r>
          </a:p>
          <a:p>
            <a:pPr algn="ctr" indent="0" marL="0">
              <a:buNone/>
            </a:pPr>
            <a:endParaRPr b="1" lang="en-US"/>
          </a:p>
          <a:p>
            <a:pPr algn="ctr" indent="0" marL="0">
              <a:buNone/>
            </a:pPr>
            <a:r>
              <a:rPr b="1" sz="4400" lang="en-US">
                <a:solidFill>
                  <a:schemeClr val="accent6"/>
                </a:solidFill>
              </a:rPr>
              <a:t>Diagnostic importance of non functional plasma enzymes</a:t>
            </a:r>
          </a:p>
          <a:p>
            <a:pPr algn="ctr" indent="0" marL="0">
              <a:buNone/>
            </a:pPr>
            <a:r>
              <a:rPr b="0" sz="4400" lang="en-US"/>
              <a:t>and </a:t>
            </a:r>
          </a:p>
          <a:p>
            <a:pPr algn="ctr" indent="0" marL="0">
              <a:buNone/>
            </a:pPr>
            <a:r>
              <a:rPr b="1" sz="4400" lang="en-US">
                <a:solidFill>
                  <a:schemeClr val="accent6"/>
                </a:solidFill>
              </a:rPr>
              <a:t>Isoenzymes</a:t>
            </a:r>
            <a:endParaRPr b="1" sz="440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898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29201" y="0"/>
            <a:ext cx="11983535" cy="6858000"/>
          </a:xfrm>
          <a:prstGeom prst="rect"/>
        </p:spPr>
      </p:pic>
    </p:spTree>
  </p:cSld>
  <p:clrMapOvr>
    <a:masterClrMapping/>
  </p:clrMapOvr>
  <p:timing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03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9264" y="0"/>
            <a:ext cx="12033472" cy="6858000"/>
          </a:xfrm>
          <a:prstGeom prst="rect"/>
        </p:spPr>
      </p:pic>
    </p:spTree>
  </p:cSld>
  <p:clrMapOvr>
    <a:masterClrMapping/>
  </p:clrMapOvr>
  <p:timing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08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3429000"/>
            <a:ext cx="10515600" cy="2747963"/>
          </a:xfrm>
          <a:prstGeom prst="rect"/>
        </p:spPr>
        <p:txBody>
          <a:bodyPr/>
          <a:p/>
        </p:txBody>
      </p:sp>
      <p:pic>
        <p:nvPicPr>
          <p:cNvPr id="209721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365125"/>
            <a:ext cx="12192000" cy="6269677"/>
          </a:xfrm>
          <a:prstGeom prst="rect"/>
        </p:spPr>
      </p:pic>
    </p:spTree>
  </p:cSld>
  <p:clrMapOvr>
    <a:masterClrMapping/>
  </p:clrMapOvr>
  <p:timing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2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1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5151021"/>
            <a:ext cx="10515600" cy="1025942"/>
          </a:xfrm>
          <a:prstGeom prst="rect"/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b="1" lang="en-US">
                <a:solidFill>
                  <a:schemeClr val="accent1">
                    <a:lumMod val="75000"/>
                  </a:schemeClr>
                </a:solidFill>
              </a:rPr>
              <a:t>serum </a:t>
            </a:r>
            <a:r>
              <a:rPr b="1">
                <a:solidFill>
                  <a:schemeClr val="accent1">
                    <a:lumMod val="75000"/>
                  </a:schemeClr>
                </a:solidFill>
              </a:rPr>
              <a:t>enzymes are conveniently used as </a:t>
            </a:r>
            <a:r>
              <a:rPr b="1" lang="en-US">
                <a:solidFill>
                  <a:srgbClr val="FF0000"/>
                </a:solidFill>
              </a:rPr>
              <a:t>bio</a:t>
            </a:r>
            <a:r>
              <a:rPr b="1">
                <a:solidFill>
                  <a:srgbClr val="FF0000"/>
                </a:solidFill>
              </a:rPr>
              <a:t>markers </a:t>
            </a:r>
            <a:r>
              <a:rPr b="1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b="1"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b="1">
                <a:solidFill>
                  <a:schemeClr val="accent1">
                    <a:lumMod val="75000"/>
                  </a:schemeClr>
                </a:solidFill>
              </a:rPr>
              <a:t>detect the cellular damage which ultimately</a:t>
            </a:r>
            <a:r>
              <a:rPr b="1"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b="1">
                <a:solidFill>
                  <a:schemeClr val="accent1">
                    <a:lumMod val="75000"/>
                  </a:schemeClr>
                </a:solidFill>
              </a:rPr>
              <a:t>helps in the diagnosis of diseases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09721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-1256576"/>
            <a:ext cx="11950244" cy="6499949"/>
          </a:xfrm>
          <a:prstGeom prst="rect"/>
        </p:spPr>
      </p:pic>
    </p:spTree>
  </p:cSld>
  <p:clrMapOvr>
    <a:masterClrMapping/>
  </p:clrMapOvr>
  <p:timing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Title 1"/>
          <p:cNvSpPr>
            <a:spLocks noGrp="1" noEditPoints="1"/>
          </p:cNvSpPr>
          <p:nvPr>
            <p:ph type="title"/>
          </p:nvPr>
        </p:nvSpPr>
        <p:spPr>
          <a:xfrm>
            <a:off x="838200" y="1206220"/>
            <a:ext cx="10515600" cy="5054945"/>
          </a:xfrm>
          <a:prstGeom prst="rect"/>
        </p:spPr>
        <p:txBody>
          <a:bodyPr/>
          <a:p>
            <a:pPr>
              <a:buFont typeface="Wingdings" charset="0"/>
              <a:buChar char="ü"/>
            </a:pPr>
            <a:r>
              <a:rPr sz="2800"/>
              <a:t>The digestive enzymes of the gastrointestinal</a:t>
            </a:r>
            <a:r>
              <a:rPr sz="2800" lang="en-US"/>
              <a:t> </a:t>
            </a:r>
            <a:r>
              <a:rPr sz="2800"/>
              <a:t>tract (e.g. amylase, pepsin, trypsin, lipase etc.)present in the plasma are known as </a:t>
            </a:r>
            <a:r>
              <a:rPr b="1" sz="2800">
                <a:solidFill>
                  <a:srgbClr val="FF0000"/>
                </a:solidFill>
              </a:rPr>
              <a:t>secretory</a:t>
            </a:r>
            <a:r>
              <a:rPr b="1" sz="2800" lang="en-US">
                <a:solidFill>
                  <a:srgbClr val="FF0000"/>
                </a:solidFill>
              </a:rPr>
              <a:t> </a:t>
            </a:r>
            <a:r>
              <a:rPr b="1" sz="2800">
                <a:solidFill>
                  <a:srgbClr val="FF0000"/>
                </a:solidFill>
              </a:rPr>
              <a:t>enzymes.</a:t>
            </a:r>
            <a:endParaRPr b="1" sz="2800" lang="en-US">
              <a:solidFill>
                <a:srgbClr val="FF0000"/>
              </a:solidFill>
            </a:endParaRPr>
          </a:p>
          <a:p>
            <a:pPr>
              <a:buFont typeface="Wingdings" charset="0"/>
              <a:buChar char="ü"/>
            </a:pPr>
            <a:endParaRPr b="1" sz="2800" lang="en-US">
              <a:solidFill>
                <a:srgbClr val="FF0000"/>
              </a:solidFill>
            </a:endParaRPr>
          </a:p>
          <a:p>
            <a:pPr>
              <a:buFont typeface="Wingdings" charset="0"/>
              <a:buChar char="ü"/>
            </a:pPr>
            <a:r>
              <a:rPr sz="2800"/>
              <a:t> All the other plasma enzymes</a:t>
            </a:r>
            <a:r>
              <a:rPr sz="2800" lang="en-US"/>
              <a:t> </a:t>
            </a:r>
            <a:r>
              <a:rPr sz="2800"/>
              <a:t>associated with metabolism of the cell are</a:t>
            </a:r>
            <a:r>
              <a:rPr sz="2800" lang="en-US"/>
              <a:t> </a:t>
            </a:r>
            <a:r>
              <a:rPr sz="2800"/>
              <a:t>collective</a:t>
            </a:r>
            <a:r>
              <a:rPr sz="2800" lang="en-US"/>
              <a:t>ly</a:t>
            </a:r>
            <a:r>
              <a:rPr sz="2800"/>
              <a:t> referred to as </a:t>
            </a:r>
            <a:r>
              <a:rPr b="1" sz="2800">
                <a:solidFill>
                  <a:srgbClr val="FF0000"/>
                </a:solidFill>
              </a:rPr>
              <a:t>cons</a:t>
            </a:r>
            <a:r>
              <a:rPr b="1" sz="2800" lang="en-US">
                <a:solidFill>
                  <a:srgbClr val="FF0000"/>
                </a:solidFill>
              </a:rPr>
              <a:t>t</a:t>
            </a:r>
            <a:r>
              <a:rPr b="1" sz="2800">
                <a:solidFill>
                  <a:srgbClr val="FF0000"/>
                </a:solidFill>
              </a:rPr>
              <a:t>itutive enzymes</a:t>
            </a:r>
            <a:r>
              <a:rPr sz="2800"/>
              <a:t>(e.g. lactate dehydrogenase, transaminases, acid</a:t>
            </a:r>
            <a:r>
              <a:rPr sz="2800" lang="en-US"/>
              <a:t> </a:t>
            </a:r>
            <a:r>
              <a:rPr sz="2800"/>
              <a:t>and alkaline phosphatases, creatine phosphokinase).</a:t>
            </a:r>
          </a:p>
          <a:p>
            <a:pPr>
              <a:buFont typeface="Wingdings" charset="0"/>
              <a:buChar char="ü"/>
            </a:pPr>
            <a:endParaRPr sz="2800"/>
          </a:p>
          <a:p>
            <a:endParaRPr sz="2800"/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19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76348"/>
            <a:ext cx="12192000" cy="7038567"/>
          </a:xfrm>
          <a:prstGeom prst="rect"/>
        </p:spPr>
      </p:pic>
      <p:sp>
        <p:nvSpPr>
          <p:cNvPr id="1048620" name="TextBox 4"/>
          <p:cNvSpPr txBox="1"/>
          <p:nvPr/>
        </p:nvSpPr>
        <p:spPr>
          <a:xfrm flipH="1">
            <a:off x="9773255" y="3245600"/>
            <a:ext cx="2120115" cy="580971"/>
          </a:xfrm>
          <a:prstGeom prst="rect"/>
          <a:noFill/>
        </p:spPr>
        <p:txBody>
          <a:bodyPr rtlCol="0" wrap="square">
            <a:spAutoFit/>
          </a:bodyPr>
          <a:p>
            <a:r>
              <a:rPr b="1" sz="3200" lang="en-US"/>
              <a:t>OTHLIL</a:t>
            </a:r>
          </a:p>
        </p:txBody>
      </p:sp>
    </p:spTree>
  </p:cSld>
  <p:clrMapOvr>
    <a:masterClrMapping/>
  </p:clrMapOvr>
  <p:timing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26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42183"/>
            <a:ext cx="12038736" cy="6623571"/>
          </a:xfrm>
          <a:prstGeom prst="rect"/>
        </p:spPr>
      </p:pic>
    </p:spTree>
  </p:cSld>
  <p:clrMapOvr>
    <a:masterClrMapping/>
  </p:clrMapOvr>
  <p:timing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0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31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-166382" y="-174567"/>
            <a:ext cx="12358382" cy="7032567"/>
          </a:xfrm>
          <a:prstGeom prst="rect"/>
        </p:spPr>
      </p:pic>
    </p:spTree>
  </p:cSld>
  <p:clrMapOvr>
    <a:masterClrMapping/>
  </p:clrMapOvr>
  <p:timing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36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-365003" y="-142717"/>
            <a:ext cx="12557003" cy="7000717"/>
          </a:xfrm>
          <a:prstGeom prst="rect"/>
        </p:spPr>
      </p:pic>
    </p:spTree>
  </p:cSld>
  <p:clrMapOvr>
    <a:masterClrMapping/>
  </p:clrMapOvr>
  <p:timing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Title 1"/>
          <p:cNvSpPr>
            <a:spLocks noGrp="1" noEditPoints="1"/>
          </p:cNvSpPr>
          <p:nvPr>
            <p:ph type="title"/>
          </p:nvPr>
        </p:nvSpPr>
        <p:spPr>
          <a:xfrm>
            <a:off x="838200" y="0"/>
            <a:ext cx="10515600" cy="1690688"/>
          </a:xfrm>
          <a:prstGeom prst="rect"/>
        </p:spPr>
        <p:txBody>
          <a:bodyPr/>
          <a:p>
            <a:r>
              <a:rPr b="1" lang="en-US">
                <a:solidFill>
                  <a:srgbClr val="FF0000"/>
                </a:solidFill>
              </a:rPr>
              <a:t>Isoenzymes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8941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063879"/>
            <a:ext cx="10515600" cy="5113084"/>
          </a:xfrm>
          <a:prstGeom prst="rect"/>
        </p:spPr>
        <p:txBody>
          <a:bodyPr>
            <a:normAutofit fontScale="92500" lnSpcReduction="10000"/>
          </a:bodyPr>
          <a:p>
            <a:r>
              <a:t>The </a:t>
            </a:r>
            <a:r>
              <a:rPr b="1"/>
              <a:t>multiple forms of an enzyme</a:t>
            </a:r>
            <a:r>
              <a:t> catalysing</a:t>
            </a:r>
            <a:r>
              <a:rPr lang="en-US"/>
              <a:t> </a:t>
            </a:r>
            <a:r>
              <a:t>the </a:t>
            </a:r>
            <a:r>
              <a:rPr b="1"/>
              <a:t>same reaction </a:t>
            </a:r>
            <a:r>
              <a:t>are isoenzymes or isozymes.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>
                <a:solidFill>
                  <a:srgbClr val="FF0000"/>
                </a:solidFill>
              </a:rPr>
              <a:t>They, however, differ in their</a:t>
            </a:r>
            <a:endParaRPr lang="en-US">
              <a:solidFill>
                <a:srgbClr val="FF0000"/>
              </a:solidFill>
            </a:endParaRPr>
          </a:p>
          <a:p>
            <a:pPr>
              <a:buFont typeface="Wingdings" charset="0"/>
              <a:buChar char="Ø"/>
            </a:pPr>
            <a:r>
              <a:t>physical and</a:t>
            </a:r>
            <a:r>
              <a:rPr lang="en-US"/>
              <a:t> </a:t>
            </a:r>
            <a:r>
              <a:t>chemical properties which include the structure,</a:t>
            </a:r>
            <a:r>
              <a:rPr lang="en-US"/>
              <a:t> </a:t>
            </a:r>
          </a:p>
          <a:p>
            <a:pPr>
              <a:buFont typeface="Wingdings" charset="0"/>
              <a:buChar char="Ø"/>
            </a:pPr>
            <a:r>
              <a:t>electrophoretic and immunological properties,</a:t>
            </a:r>
            <a:r>
              <a:rPr lang="en-US"/>
              <a:t> </a:t>
            </a:r>
          </a:p>
          <a:p>
            <a:pPr>
              <a:buFont typeface="Wingdings" charset="0"/>
              <a:buChar char="Ø"/>
            </a:pPr>
            <a:r>
              <a:t>K</a:t>
            </a:r>
            <a:r>
              <a:rPr lang="en-US"/>
              <a:t>m</a:t>
            </a:r>
            <a:r>
              <a:t> and V</a:t>
            </a:r>
            <a:r>
              <a:rPr lang="en-US"/>
              <a:t>max</a:t>
            </a:r>
            <a:r>
              <a:t> values, </a:t>
            </a:r>
            <a:endParaRPr lang="en-US"/>
          </a:p>
          <a:p>
            <a:pPr>
              <a:buFont typeface="Wingdings" charset="0"/>
              <a:buChar char="Ø"/>
            </a:pPr>
            <a:r>
              <a:t>pH optimum, </a:t>
            </a:r>
            <a:endParaRPr lang="en-US"/>
          </a:p>
          <a:p>
            <a:pPr>
              <a:buFont typeface="Wingdings" charset="0"/>
              <a:buChar char="Ø"/>
            </a:pPr>
            <a:r>
              <a:t>relative</a:t>
            </a:r>
            <a:r>
              <a:rPr lang="en-US"/>
              <a:t> </a:t>
            </a:r>
            <a:r>
              <a:t>susceptibility to inhibitors and </a:t>
            </a:r>
            <a:endParaRPr lang="en-US"/>
          </a:p>
          <a:p>
            <a:pPr>
              <a:buFont typeface="Wingdings" charset="0"/>
              <a:buChar char="Ø"/>
            </a:pPr>
            <a:r>
              <a:t>degree of</a:t>
            </a:r>
            <a:r>
              <a:rPr lang="en-US"/>
              <a:t> </a:t>
            </a:r>
            <a:r>
              <a:t>denaturatio</a:t>
            </a:r>
            <a:r>
              <a:rPr lang="en-US"/>
              <a:t>n.</a:t>
            </a:r>
          </a:p>
          <a:p>
            <a:pPr>
              <a:buFont typeface="Wingdings" charset="0"/>
              <a:buChar char="Ø"/>
            </a:pPr>
            <a:r>
              <a:rPr lang="en-US"/>
              <a:t>Ex: hexokinase - 4, </a:t>
            </a:r>
            <a:r>
              <a:rPr b="1" lang="en-US"/>
              <a:t>lactate dehydrogenase (LDH) – 5</a:t>
            </a:r>
            <a:r>
              <a:rPr lang="en-US"/>
              <a:t>, creatinine phosphate (CPK) - 3 , creatinine kinase (CK) - 3, Alkaline phosphate (ALP) – 6, Alcohol dehydrogenase (ADH) -</a:t>
            </a:r>
          </a:p>
        </p:txBody>
      </p:sp>
      <p:pic>
        <p:nvPicPr>
          <p:cNvPr id="2097217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180824" y="3361384"/>
            <a:ext cx="4638457" cy="1849161"/>
          </a:xfrm>
          <a:prstGeom prst="rect"/>
        </p:spPr>
      </p:pic>
    </p:spTree>
  </p:cSld>
  <p:clrMapOvr>
    <a:masterClrMapping/>
  </p:clrMapOvr>
  <p:timing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5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46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0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51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19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55802" y="-95281"/>
            <a:ext cx="11873627" cy="6697028"/>
          </a:xfrm>
          <a:prstGeom prst="rect"/>
        </p:spPr>
      </p:pic>
    </p:spTree>
  </p:cSld>
  <p:clrMapOvr>
    <a:masterClrMapping/>
  </p:clrMapOvr>
  <p:timing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56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2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15896" y="0"/>
            <a:ext cx="12076104" cy="6555654"/>
          </a:xfrm>
          <a:prstGeom prst="rect"/>
        </p:spPr>
      </p:pic>
    </p:spTree>
  </p:cSld>
  <p:clrMapOvr>
    <a:masterClrMapping/>
  </p:clrMapOvr>
  <p:timing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61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22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  <p:timing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966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>
            <a:pPr indent="0" marL="0">
              <a:buNone/>
            </a:pPr>
          </a:p>
        </p:txBody>
      </p:sp>
      <p:pic>
        <p:nvPicPr>
          <p:cNvPr id="209722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67970"/>
            <a:ext cx="12192000" cy="6690030"/>
          </a:xfrm>
          <a:prstGeom prst="rect"/>
        </p:spPr>
      </p:pic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2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7" name="Picture 2" descr="C:\Users\hp\Desktop\enzymes-classification.jpe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1454331" y="291737"/>
            <a:ext cx="8534400" cy="6172200"/>
          </a:xfrm>
          <a:prstGeom prst="rect"/>
          <a:noFill/>
        </p:spPr>
      </p:pic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 noEditPoints="1"/>
          </p:cNvSpPr>
          <p:nvPr>
            <p:ph type="title"/>
          </p:nvPr>
        </p:nvSpPr>
        <p:spPr>
          <a:prstGeom prst="rect"/>
        </p:spPr>
        <p:txBody>
          <a:bodyPr/>
          <a:p/>
        </p:txBody>
      </p:sp>
      <p:sp>
        <p:nvSpPr>
          <p:cNvPr id="1048627" name="Content Placeholder 2"/>
          <p:cNvSpPr>
            <a:spLocks noGrp="1" noEditPoints="1"/>
          </p:cNvSpPr>
          <p:nvPr>
            <p:ph idx="1"/>
          </p:nvPr>
        </p:nvSpPr>
        <p:spPr>
          <a:prstGeom prst="rect"/>
        </p:spPr>
        <p:txBody>
          <a:bodyPr/>
          <a:p/>
        </p:txBody>
      </p:sp>
      <p:pic>
        <p:nvPicPr>
          <p:cNvPr id="209715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108088"/>
            <a:ext cx="12192000" cy="6749912"/>
          </a:xfrm>
          <a:prstGeom prst="rect"/>
        </p:spPr>
      </p:pic>
    </p:spTree>
  </p:cSld>
  <p:clrMapOvr>
    <a:masterClrMapping/>
  </p:clrMapOvr>
  <p:timing/>
</p:sld>
</file>

<file path=ppt/theme/theme1.xml><?xml version="1.0" encoding="utf-8"?>
<a:theme xmlns:a="http://schemas.openxmlformats.org/drawingml/2006/main" name="Default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Mobile Systems</Company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Dr.Kalpana</dc:creator>
  <cp:lastModifiedBy>hp</cp:lastModifiedBy>
  <dcterms:created xsi:type="dcterms:W3CDTF">2021-04-04T02:44:30Z</dcterms:created>
  <dcterms:modified xsi:type="dcterms:W3CDTF">2024-01-04T04:14:36Z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e74d9682329d4c03ba23193791eba33d</vt:lpwstr>
  </property>
</Properties>
</file>